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56" r:id="rId2"/>
    <p:sldId id="257" r:id="rId3"/>
    <p:sldId id="351" r:id="rId4"/>
    <p:sldId id="666" r:id="rId5"/>
    <p:sldId id="258" r:id="rId6"/>
    <p:sldId id="668" r:id="rId7"/>
    <p:sldId id="657" r:id="rId8"/>
    <p:sldId id="669" r:id="rId9"/>
    <p:sldId id="676" r:id="rId10"/>
    <p:sldId id="671" r:id="rId11"/>
    <p:sldId id="672" r:id="rId12"/>
    <p:sldId id="674" r:id="rId13"/>
    <p:sldId id="678" r:id="rId14"/>
    <p:sldId id="677" r:id="rId15"/>
    <p:sldId id="675" r:id="rId16"/>
    <p:sldId id="679" r:id="rId17"/>
    <p:sldId id="685" r:id="rId18"/>
    <p:sldId id="686" r:id="rId19"/>
    <p:sldId id="680" r:id="rId20"/>
    <p:sldId id="687" r:id="rId21"/>
    <p:sldId id="681" r:id="rId22"/>
    <p:sldId id="689" r:id="rId23"/>
    <p:sldId id="353" r:id="rId24"/>
    <p:sldId id="270" r:id="rId25"/>
    <p:sldId id="271" r:id="rId26"/>
    <p:sldId id="272" r:id="rId27"/>
    <p:sldId id="682" r:id="rId28"/>
    <p:sldId id="274" r:id="rId29"/>
    <p:sldId id="273" r:id="rId30"/>
    <p:sldId id="684" r:id="rId31"/>
    <p:sldId id="683" r:id="rId32"/>
    <p:sldId id="277" r:id="rId33"/>
    <p:sldId id="693" r:id="rId34"/>
    <p:sldId id="282" r:id="rId35"/>
    <p:sldId id="275" r:id="rId36"/>
    <p:sldId id="324" r:id="rId37"/>
    <p:sldId id="326" r:id="rId38"/>
    <p:sldId id="276" r:id="rId39"/>
    <p:sldId id="278" r:id="rId40"/>
    <p:sldId id="279" r:id="rId41"/>
    <p:sldId id="280" r:id="rId42"/>
    <p:sldId id="281" r:id="rId43"/>
    <p:sldId id="284" r:id="rId44"/>
    <p:sldId id="285" r:id="rId45"/>
    <p:sldId id="286" r:id="rId46"/>
    <p:sldId id="287" r:id="rId47"/>
    <p:sldId id="318" r:id="rId48"/>
    <p:sldId id="292" r:id="rId49"/>
    <p:sldId id="694" r:id="rId50"/>
    <p:sldId id="690" r:id="rId51"/>
    <p:sldId id="319" r:id="rId52"/>
    <p:sldId id="294" r:id="rId53"/>
    <p:sldId id="293" r:id="rId54"/>
    <p:sldId id="295" r:id="rId55"/>
    <p:sldId id="691" r:id="rId56"/>
    <p:sldId id="321" r:id="rId57"/>
    <p:sldId id="310" r:id="rId58"/>
    <p:sldId id="322" r:id="rId59"/>
    <p:sldId id="312" r:id="rId60"/>
    <p:sldId id="323" r:id="rId61"/>
    <p:sldId id="313" r:id="rId62"/>
    <p:sldId id="315" r:id="rId63"/>
    <p:sldId id="314" r:id="rId64"/>
  </p:sldIdLst>
  <p:sldSz cx="12192000" cy="6858000"/>
  <p:notesSz cx="6797675" cy="9926638"/>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883" autoAdjust="0"/>
  </p:normalViewPr>
  <p:slideViewPr>
    <p:cSldViewPr snapToGrid="0">
      <p:cViewPr varScale="1">
        <p:scale>
          <a:sx n="114" d="100"/>
          <a:sy n="114" d="100"/>
        </p:scale>
        <p:origin x="47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626D1A0E-D31C-4CC2-B8C1-1C00E4BF4914}" type="datetimeFigureOut">
              <a:rPr lang="en-IL" smtClean="0"/>
              <a:t>11/10/2018</a:t>
            </a:fld>
            <a:endParaRPr lang="en-IL"/>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C5C825C9-7D12-490B-9D3C-721E420E8116}" type="slidenum">
              <a:rPr lang="en-IL" smtClean="0"/>
              <a:t>‹#›</a:t>
            </a:fld>
            <a:endParaRPr lang="en-IL"/>
          </a:p>
        </p:txBody>
      </p:sp>
    </p:spTree>
    <p:extLst>
      <p:ext uri="{BB962C8B-B14F-4D97-AF65-F5344CB8AC3E}">
        <p14:creationId xmlns:p14="http://schemas.microsoft.com/office/powerpoint/2010/main" val="3000701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10"/>
          </p:nvPr>
        </p:nvSpPr>
        <p:spPr/>
        <p:txBody>
          <a:bodyPr/>
          <a:lstStyle/>
          <a:p>
            <a:fld id="{12AA6507-E2F9-4D76-80C5-56929A9E8EEA}" type="slidenum">
              <a:rPr lang="en-IL" smtClean="0"/>
              <a:t>3</a:t>
            </a:fld>
            <a:endParaRPr lang="en-IL"/>
          </a:p>
        </p:txBody>
      </p:sp>
    </p:spTree>
    <p:extLst>
      <p:ext uri="{BB962C8B-B14F-4D97-AF65-F5344CB8AC3E}">
        <p14:creationId xmlns:p14="http://schemas.microsoft.com/office/powerpoint/2010/main" val="2035197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have a variety of ways to refer to the same real-world entity, forming different synonyms for the entity.</a:t>
            </a:r>
          </a:p>
          <a:p>
            <a:r>
              <a:rPr lang="en-US" dirty="0"/>
              <a:t>Formally, a synonym is a word or phrase that means exactly or nearly the same as another word or phrase in the same language. </a:t>
            </a:r>
          </a:p>
          <a:p>
            <a:r>
              <a:rPr lang="en-US" dirty="0"/>
              <a:t>Much research has been carried out on the search for similar words in corpora, mostly for applications in IR tasks. A large number of these approaches are based on the simple assumption that similar words are used in the same contexts.</a:t>
            </a:r>
          </a:p>
          <a:p>
            <a:r>
              <a:rPr lang="en-US" dirty="0"/>
              <a:t>Methods for synonym discovery range from automatic to </a:t>
            </a:r>
            <a:r>
              <a:rPr lang="en-US" dirty="0" err="1"/>
              <a:t>listbased</a:t>
            </a:r>
            <a:r>
              <a:rPr lang="en-US" dirty="0"/>
              <a:t>.</a:t>
            </a:r>
          </a:p>
          <a:p>
            <a:r>
              <a:rPr lang="en-US" dirty="0"/>
              <a:t>The automatic method relies on the expectation that similar words are</a:t>
            </a:r>
          </a:p>
          <a:p>
            <a:r>
              <a:rPr lang="en-US" dirty="0"/>
              <a:t>expected to have a similar context.</a:t>
            </a:r>
            <a:endParaRPr lang="en-IL" dirty="0"/>
          </a:p>
          <a:p>
            <a:endParaRPr lang="en-IL" dirty="0"/>
          </a:p>
        </p:txBody>
      </p:sp>
      <p:sp>
        <p:nvSpPr>
          <p:cNvPr id="4" name="Slide Number Placeholder 3"/>
          <p:cNvSpPr>
            <a:spLocks noGrp="1"/>
          </p:cNvSpPr>
          <p:nvPr>
            <p:ph type="sldNum" sz="quarter" idx="10"/>
          </p:nvPr>
        </p:nvSpPr>
        <p:spPr/>
        <p:txBody>
          <a:bodyPr/>
          <a:lstStyle/>
          <a:p>
            <a:fld id="{C5C825C9-7D12-490B-9D3C-721E420E8116}" type="slidenum">
              <a:rPr lang="en-IL" smtClean="0"/>
              <a:t>39</a:t>
            </a:fld>
            <a:endParaRPr lang="en-IL"/>
          </a:p>
        </p:txBody>
      </p:sp>
    </p:spTree>
    <p:extLst>
      <p:ext uri="{BB962C8B-B14F-4D97-AF65-F5344CB8AC3E}">
        <p14:creationId xmlns:p14="http://schemas.microsoft.com/office/powerpoint/2010/main" val="4353029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process of identifying the meanings of</a:t>
            </a:r>
            <a:r>
              <a:rPr lang="ru-RU" dirty="0"/>
              <a:t> </a:t>
            </a:r>
            <a:r>
              <a:rPr lang="en-US" dirty="0"/>
              <a:t>words in context. </a:t>
            </a:r>
          </a:p>
          <a:p>
            <a:r>
              <a:rPr lang="en-US" dirty="0"/>
              <a:t>A large number of the words in any given language carrying more than one</a:t>
            </a:r>
            <a:r>
              <a:rPr lang="ru-RU" dirty="0"/>
              <a:t> </a:t>
            </a:r>
            <a:r>
              <a:rPr lang="en-US" dirty="0"/>
              <a:t>meaning. </a:t>
            </a:r>
            <a:endParaRPr lang="ru-RU" dirty="0"/>
          </a:p>
          <a:p>
            <a:r>
              <a:rPr lang="en-US" dirty="0"/>
              <a:t>The correct sense of an ambiguous word can be selected based on its</a:t>
            </a:r>
            <a:r>
              <a:rPr lang="ru-RU" dirty="0"/>
              <a:t> </a:t>
            </a:r>
            <a:r>
              <a:rPr lang="en-US" dirty="0"/>
              <a:t>context.</a:t>
            </a:r>
          </a:p>
          <a:p>
            <a:r>
              <a:rPr lang="en-US" dirty="0"/>
              <a:t>The problem of WSD is defined as the task of automatically assigning</a:t>
            </a:r>
            <a:r>
              <a:rPr lang="ru-RU" dirty="0"/>
              <a:t> </a:t>
            </a:r>
            <a:r>
              <a:rPr lang="en-US" dirty="0"/>
              <a:t>the most appropriate meaning to a polysemous word within a given context.</a:t>
            </a:r>
          </a:p>
          <a:p>
            <a:pPr lvl="1"/>
            <a:r>
              <a:rPr lang="en-US" dirty="0"/>
              <a:t>“bass”  - a type of fish or tones of low frequency? and its</a:t>
            </a:r>
            <a:r>
              <a:rPr lang="ru-RU" dirty="0"/>
              <a:t> </a:t>
            </a:r>
            <a:r>
              <a:rPr lang="en-US" dirty="0"/>
              <a:t>correct sense has to be determined from the context. WordNet is a large lexical</a:t>
            </a:r>
            <a:r>
              <a:rPr lang="ru-RU" dirty="0"/>
              <a:t> </a:t>
            </a:r>
            <a:r>
              <a:rPr lang="en-US" dirty="0"/>
              <a:t>database of English. </a:t>
            </a:r>
            <a:endParaRPr lang="ru-RU" dirty="0"/>
          </a:p>
          <a:p>
            <a:r>
              <a:rPr lang="en-US" dirty="0"/>
              <a:t>Nouns, verbs, adjectives and adverbs are grouped into sets</a:t>
            </a:r>
            <a:r>
              <a:rPr lang="ru-RU" dirty="0"/>
              <a:t> </a:t>
            </a:r>
            <a:r>
              <a:rPr lang="en-US" dirty="0"/>
              <a:t>of cognitive synonyms (</a:t>
            </a:r>
            <a:r>
              <a:rPr lang="en-US" dirty="0" err="1"/>
              <a:t>synsets</a:t>
            </a:r>
            <a:r>
              <a:rPr lang="en-US" dirty="0"/>
              <a:t>), each expressing a distinct concept. </a:t>
            </a:r>
            <a:r>
              <a:rPr lang="en-US" dirty="0" err="1"/>
              <a:t>Synsets</a:t>
            </a:r>
            <a:r>
              <a:rPr lang="en-US" dirty="0"/>
              <a:t> are</a:t>
            </a:r>
            <a:r>
              <a:rPr lang="ru-RU" dirty="0"/>
              <a:t> </a:t>
            </a:r>
            <a:r>
              <a:rPr lang="en-US" dirty="0"/>
              <a:t>interlinked by means of conceptual-semantic and lexical relations. The resulting</a:t>
            </a:r>
            <a:r>
              <a:rPr lang="ru-RU" dirty="0"/>
              <a:t> </a:t>
            </a:r>
            <a:r>
              <a:rPr lang="en-US" dirty="0"/>
              <a:t>network of meaningfully related words and concepts can be navigated with the</a:t>
            </a:r>
            <a:r>
              <a:rPr lang="ru-RU" dirty="0"/>
              <a:t> </a:t>
            </a:r>
            <a:r>
              <a:rPr lang="en-US" dirty="0"/>
              <a:t>browser.</a:t>
            </a:r>
            <a:endParaRPr lang="en-IL" dirty="0"/>
          </a:p>
          <a:p>
            <a:endParaRPr lang="en-IL" dirty="0"/>
          </a:p>
        </p:txBody>
      </p:sp>
      <p:sp>
        <p:nvSpPr>
          <p:cNvPr id="4" name="Slide Number Placeholder 3"/>
          <p:cNvSpPr>
            <a:spLocks noGrp="1"/>
          </p:cNvSpPr>
          <p:nvPr>
            <p:ph type="sldNum" sz="quarter" idx="10"/>
          </p:nvPr>
        </p:nvSpPr>
        <p:spPr/>
        <p:txBody>
          <a:bodyPr/>
          <a:lstStyle/>
          <a:p>
            <a:fld id="{C5C825C9-7D12-490B-9D3C-721E420E8116}" type="slidenum">
              <a:rPr lang="en-IL" smtClean="0"/>
              <a:t>41</a:t>
            </a:fld>
            <a:endParaRPr lang="en-IL"/>
          </a:p>
        </p:txBody>
      </p:sp>
    </p:spTree>
    <p:extLst>
      <p:ext uri="{BB962C8B-B14F-4D97-AF65-F5344CB8AC3E}">
        <p14:creationId xmlns:p14="http://schemas.microsoft.com/office/powerpoint/2010/main" val="3732635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annotation of words with the appropriate part-of-speech tags based on the context in which they appear. </a:t>
            </a:r>
          </a:p>
          <a:p>
            <a:r>
              <a:rPr lang="en-US" dirty="0"/>
              <a:t>Tags for POS divide words into categories based on the role they play in the sentence in which they appear. These POS tags provide information about the semantic content of a word.</a:t>
            </a:r>
          </a:p>
          <a:p>
            <a:r>
              <a:rPr lang="en-US" dirty="0"/>
              <a:t>Most POS tag sets make use of the same basic categories. The most common set of tags contains seven different tags (article, noun, verb, adjective, preposition, number, and pronoun).</a:t>
            </a:r>
            <a:endParaRPr lang="en-IL" dirty="0"/>
          </a:p>
          <a:p>
            <a:endParaRPr lang="en-IL" dirty="0"/>
          </a:p>
        </p:txBody>
      </p:sp>
      <p:sp>
        <p:nvSpPr>
          <p:cNvPr id="4" name="Slide Number Placeholder 3"/>
          <p:cNvSpPr>
            <a:spLocks noGrp="1"/>
          </p:cNvSpPr>
          <p:nvPr>
            <p:ph type="sldNum" sz="quarter" idx="10"/>
          </p:nvPr>
        </p:nvSpPr>
        <p:spPr/>
        <p:txBody>
          <a:bodyPr/>
          <a:lstStyle/>
          <a:p>
            <a:fld id="{C5C825C9-7D12-490B-9D3C-721E420E8116}" type="slidenum">
              <a:rPr lang="en-IL" smtClean="0"/>
              <a:t>45</a:t>
            </a:fld>
            <a:endParaRPr lang="en-IL"/>
          </a:p>
        </p:txBody>
      </p:sp>
    </p:spTree>
    <p:extLst>
      <p:ext uri="{BB962C8B-B14F-4D97-AF65-F5344CB8AC3E}">
        <p14:creationId xmlns:p14="http://schemas.microsoft.com/office/powerpoint/2010/main" val="4180977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Can be divided to intrinsic and extrinsic. </a:t>
            </a:r>
          </a:p>
          <a:p>
            <a:r>
              <a:rPr lang="en-US" b="1" i="1" dirty="0"/>
              <a:t>Intrinsic</a:t>
            </a:r>
            <a:r>
              <a:rPr lang="en-US" dirty="0"/>
              <a:t> evaluation is the direct comparison of the generated results against gold standard (human-generated with purpose of training and/or evaluation) data. </a:t>
            </a:r>
          </a:p>
          <a:p>
            <a:r>
              <a:rPr lang="en-US" b="1" i="1" dirty="0"/>
              <a:t>Extrinsic</a:t>
            </a:r>
            <a:r>
              <a:rPr lang="en-US" dirty="0"/>
              <a:t> evaluation is the indirect examination from the perspective of system’s effects on the performance of </a:t>
            </a:r>
            <a:r>
              <a:rPr lang="en-US" i="1" dirty="0"/>
              <a:t>another task</a:t>
            </a:r>
            <a:r>
              <a:rPr lang="en-US" dirty="0"/>
              <a:t>. </a:t>
            </a:r>
          </a:p>
          <a:p>
            <a:r>
              <a:rPr lang="en-US" dirty="0"/>
              <a:t>Both can be performed automatically–by calculating quality metrics–or manually–using human judgments.</a:t>
            </a:r>
          </a:p>
          <a:p>
            <a:r>
              <a:rPr lang="en-US" dirty="0"/>
              <a:t>Each approach has its own advantages and drawbacks. The cheapest method in terms of time and resources is automatic intrinsic evaluation, where scores for standard metrics measuring matching between gold standard and generated output are calculated and reported. </a:t>
            </a:r>
          </a:p>
          <a:p>
            <a:endParaRPr lang="en-IL" dirty="0"/>
          </a:p>
        </p:txBody>
      </p:sp>
      <p:sp>
        <p:nvSpPr>
          <p:cNvPr id="4" name="Slide Number Placeholder 3"/>
          <p:cNvSpPr>
            <a:spLocks noGrp="1"/>
          </p:cNvSpPr>
          <p:nvPr>
            <p:ph type="sldNum" sz="quarter" idx="10"/>
          </p:nvPr>
        </p:nvSpPr>
        <p:spPr/>
        <p:txBody>
          <a:bodyPr/>
          <a:lstStyle/>
          <a:p>
            <a:fld id="{C5C825C9-7D12-490B-9D3C-721E420E8116}" type="slidenum">
              <a:rPr lang="en-IL" smtClean="0"/>
              <a:t>47</a:t>
            </a:fld>
            <a:endParaRPr lang="en-IL"/>
          </a:p>
        </p:txBody>
      </p:sp>
    </p:spTree>
    <p:extLst>
      <p:ext uri="{BB962C8B-B14F-4D97-AF65-F5344CB8AC3E}">
        <p14:creationId xmlns:p14="http://schemas.microsoft.com/office/powerpoint/2010/main" val="789720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those metrics need to be adapted to the specific task. </a:t>
            </a:r>
          </a:p>
          <a:p>
            <a:r>
              <a:rPr lang="en-US" dirty="0"/>
              <a:t>Example: when we talk about the summarization quality, we may measure it in terms of a joint content between generated summaries and the gold standard summaries.</a:t>
            </a:r>
          </a:p>
          <a:p>
            <a:r>
              <a:rPr lang="en-US" dirty="0"/>
              <a:t>In this case, recall, precision, and f-measure can be calculated in the level of single words, phrases, and word sequences both with and without gaps. This is exactly what ROUGE does. ROUGE is a well-known evaluation tool that is widely used in the summarization area. The main drawback of the automatic evaluation approach is a lack of objective human judgment. Automatically calculated scores depend on the gold standard data quality and are not always objective. Also, some evaluation tools are applicable to specific languages and need to be adapted to multilingual domain. For example, ROUGE was initially designed for English, defining tokens as regular expressions above English alphabet, and requires adaptation to different languages.</a:t>
            </a:r>
            <a:endParaRPr lang="en-IL" dirty="0"/>
          </a:p>
          <a:p>
            <a:endParaRPr lang="en-IL" dirty="0"/>
          </a:p>
        </p:txBody>
      </p:sp>
      <p:sp>
        <p:nvSpPr>
          <p:cNvPr id="4" name="Slide Number Placeholder 3"/>
          <p:cNvSpPr>
            <a:spLocks noGrp="1"/>
          </p:cNvSpPr>
          <p:nvPr>
            <p:ph type="sldNum" sz="quarter" idx="10"/>
          </p:nvPr>
        </p:nvSpPr>
        <p:spPr/>
        <p:txBody>
          <a:bodyPr/>
          <a:lstStyle/>
          <a:p>
            <a:fld id="{C5C825C9-7D12-490B-9D3C-721E420E8116}" type="slidenum">
              <a:rPr lang="en-IL" smtClean="0"/>
              <a:t>51</a:t>
            </a:fld>
            <a:endParaRPr lang="en-IL"/>
          </a:p>
        </p:txBody>
      </p:sp>
    </p:spTree>
    <p:extLst>
      <p:ext uri="{BB962C8B-B14F-4D97-AF65-F5344CB8AC3E}">
        <p14:creationId xmlns:p14="http://schemas.microsoft.com/office/powerpoint/2010/main" val="30931522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human evaluation is considered more objective, it is also much more expensive. It requires budget, time, and human resources, and must be accurately designed to avoid repeated experiments. Unlike the automatic evaluations, which can be re-run anytime with practically no cost, each re-run of an experiment using human judgments multiplies its cost. Another frequently occurring problem with this kind of evaluation is a lack of consistent agreement between human judges. In consideration of this problem, multiple efforts have</a:t>
            </a:r>
          </a:p>
          <a:p>
            <a:r>
              <a:rPr lang="en-US" dirty="0"/>
              <a:t>recently been made to establish systems for crowd-sourcing evaluations, which</a:t>
            </a:r>
          </a:p>
          <a:p>
            <a:r>
              <a:rPr lang="en-US" dirty="0"/>
              <a:t>consider a judge’s “quality” and the level of agreement between experts. Using</a:t>
            </a:r>
          </a:p>
          <a:p>
            <a:r>
              <a:rPr lang="en-US" dirty="0"/>
              <a:t>a system like this helps researchers obtain more objective evaluation scores. The</a:t>
            </a:r>
          </a:p>
          <a:p>
            <a:r>
              <a:rPr lang="en-US" dirty="0"/>
              <a:t>huge advantage of human evaluations is that it can be performed without gold</a:t>
            </a:r>
          </a:p>
          <a:p>
            <a:r>
              <a:rPr lang="en-US" dirty="0"/>
              <a:t>standard data, saving annotators time and effort.</a:t>
            </a:r>
          </a:p>
          <a:p>
            <a:endParaRPr lang="en-IL" dirty="0"/>
          </a:p>
        </p:txBody>
      </p:sp>
      <p:sp>
        <p:nvSpPr>
          <p:cNvPr id="4" name="Slide Number Placeholder 3"/>
          <p:cNvSpPr>
            <a:spLocks noGrp="1"/>
          </p:cNvSpPr>
          <p:nvPr>
            <p:ph type="sldNum" sz="quarter" idx="10"/>
          </p:nvPr>
        </p:nvSpPr>
        <p:spPr/>
        <p:txBody>
          <a:bodyPr/>
          <a:lstStyle/>
          <a:p>
            <a:fld id="{C5C825C9-7D12-490B-9D3C-721E420E8116}" type="slidenum">
              <a:rPr lang="en-IL" smtClean="0"/>
              <a:t>52</a:t>
            </a:fld>
            <a:endParaRPr lang="en-IL"/>
          </a:p>
        </p:txBody>
      </p:sp>
    </p:spTree>
    <p:extLst>
      <p:ext uri="{BB962C8B-B14F-4D97-AF65-F5344CB8AC3E}">
        <p14:creationId xmlns:p14="http://schemas.microsoft.com/office/powerpoint/2010/main" val="158466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the lack of gold standard data does not permit researchers to perform</a:t>
            </a:r>
          </a:p>
          <a:p>
            <a:r>
              <a:rPr lang="en-US" dirty="0"/>
              <a:t>intrinsic evaluations. For example, intrinsic evaluation of an event detection</a:t>
            </a:r>
          </a:p>
          <a:p>
            <a:r>
              <a:rPr lang="en-US" dirty="0"/>
              <a:t>algorithm is in need of annotated data – manually detected and verified events that</a:t>
            </a:r>
          </a:p>
          <a:p>
            <a:r>
              <a:rPr lang="en-US" dirty="0"/>
              <a:t>can be compared to the generated ones. If no such data exists, extrinsic evaluations</a:t>
            </a:r>
          </a:p>
          <a:p>
            <a:r>
              <a:rPr lang="en-US" dirty="0"/>
              <a:t>can be performed instead and show how the detected events improve the user experience</a:t>
            </a:r>
          </a:p>
          <a:p>
            <a:r>
              <a:rPr lang="en-US" dirty="0"/>
              <a:t>or performance of other tasks. For example, using automatically detected</a:t>
            </a:r>
          </a:p>
          <a:p>
            <a:r>
              <a:rPr lang="en-US" dirty="0"/>
              <a:t>events may improve the experience of data analysts or increase the prediction accuracy</a:t>
            </a:r>
          </a:p>
          <a:p>
            <a:r>
              <a:rPr lang="en-US" dirty="0"/>
              <a:t>of the alert system. The former can be tested using human judgments,</a:t>
            </a:r>
          </a:p>
          <a:p>
            <a:r>
              <a:rPr lang="en-US" dirty="0"/>
              <a:t>while the latter is directed toward running automatic experiment measuring and</a:t>
            </a:r>
          </a:p>
          <a:p>
            <a:r>
              <a:rPr lang="en-US" dirty="0"/>
              <a:t>comparing accuracy scores, with and without the event detection.</a:t>
            </a:r>
            <a:endParaRPr lang="en-IL" dirty="0"/>
          </a:p>
          <a:p>
            <a:endParaRPr lang="en-IL" dirty="0"/>
          </a:p>
        </p:txBody>
      </p:sp>
      <p:sp>
        <p:nvSpPr>
          <p:cNvPr id="4" name="Slide Number Placeholder 3"/>
          <p:cNvSpPr>
            <a:spLocks noGrp="1"/>
          </p:cNvSpPr>
          <p:nvPr>
            <p:ph type="sldNum" sz="quarter" idx="10"/>
          </p:nvPr>
        </p:nvSpPr>
        <p:spPr/>
        <p:txBody>
          <a:bodyPr/>
          <a:lstStyle/>
          <a:p>
            <a:fld id="{C5C825C9-7D12-490B-9D3C-721E420E8116}" type="slidenum">
              <a:rPr lang="en-IL" smtClean="0"/>
              <a:t>53</a:t>
            </a:fld>
            <a:endParaRPr lang="en-IL"/>
          </a:p>
        </p:txBody>
      </p:sp>
    </p:spTree>
    <p:extLst>
      <p:ext uri="{BB962C8B-B14F-4D97-AF65-F5344CB8AC3E}">
        <p14:creationId xmlns:p14="http://schemas.microsoft.com/office/powerpoint/2010/main" val="22243944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Various TA tasks must be capable of dealing with multiple languages without a labor-consuming adaptation, meaning that they need to be language-independent or multilingual. An approach, an algorithm, or a mathematical model solving one of the TA tasks is considered to be language-independent if it requires little or no insight into a certain language, and as a result it can be adapted to different languages. However, it is nearly impossible to design an approach that uses no language-specific knowledge, because any automatic approach relies on text preprocessing, while even the most basic methods of text preprocessing depend on the language they are applied to. For example, SBD is highly nontrivial in English, word tokenization is easy in English but difficult in Chinese, while stemming is easy in Chinese and is difficult in English. Therefore, a language-independent approach cannot be totally unaware of the language, although it should use appropriate tools for text preprocessing. Later, a model or algorithm is applied to processed text. Note that automatic detection of language from written text is not an easy problem, especially for different dialects. Below, we elaborate on challenges of each preprocessing stage with respect to multilingual domains.</a:t>
            </a:r>
          </a:p>
          <a:p>
            <a:endParaRPr lang="en-IL" dirty="0"/>
          </a:p>
        </p:txBody>
      </p:sp>
      <p:sp>
        <p:nvSpPr>
          <p:cNvPr id="4" name="Slide Number Placeholder 3"/>
          <p:cNvSpPr>
            <a:spLocks noGrp="1"/>
          </p:cNvSpPr>
          <p:nvPr>
            <p:ph type="sldNum" sz="quarter" idx="10"/>
          </p:nvPr>
        </p:nvSpPr>
        <p:spPr/>
        <p:txBody>
          <a:bodyPr/>
          <a:lstStyle/>
          <a:p>
            <a:fld id="{C5C825C9-7D12-490B-9D3C-721E420E8116}" type="slidenum">
              <a:rPr lang="en-IL" smtClean="0"/>
              <a:t>54</a:t>
            </a:fld>
            <a:endParaRPr lang="en-IL"/>
          </a:p>
        </p:txBody>
      </p:sp>
    </p:spTree>
    <p:extLst>
      <p:ext uri="{BB962C8B-B14F-4D97-AF65-F5344CB8AC3E}">
        <p14:creationId xmlns:p14="http://schemas.microsoft.com/office/powerpoint/2010/main" val="395922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Various TA tasks must be capable of dealing with multiple languages without a labor-consuming adaptation, meaning that they need to be language-independent or multilingual. An approach, an algorithm, or a mathematical model solving one of the TA tasks is considered to be language-independent if it requires little or no insight into a certain language, and as a result it can be adapted to different languages. However, it is nearly impossible to design an approach that uses no language-specific knowledge, because any automatic approach relies on text preprocessing, while even the most basic methods of text preprocessing depend on the language they are applied to. For example, SBD is highly nontrivial in English, word tokenization is easy in English but difficult in Chinese, while stemming is easy in Chinese and is difficult in English. Therefore, a language-independent approach cannot be totally unaware of the language, although it should use appropriate tools for text preprocessing. Later, a model or algorithm is applied to processed text. Note that automatic detection of language from written text is not an easy problem, especially for different dialects. Below, we elaborate on challenges of each preprocessing stage with respect to multilingual domains.</a:t>
            </a:r>
          </a:p>
          <a:p>
            <a:endParaRPr lang="en-IL" dirty="0"/>
          </a:p>
        </p:txBody>
      </p:sp>
      <p:sp>
        <p:nvSpPr>
          <p:cNvPr id="4" name="Slide Number Placeholder 3"/>
          <p:cNvSpPr>
            <a:spLocks noGrp="1"/>
          </p:cNvSpPr>
          <p:nvPr>
            <p:ph type="sldNum" sz="quarter" idx="10"/>
          </p:nvPr>
        </p:nvSpPr>
        <p:spPr/>
        <p:txBody>
          <a:bodyPr/>
          <a:lstStyle/>
          <a:p>
            <a:fld id="{C5C825C9-7D12-490B-9D3C-721E420E8116}" type="slidenum">
              <a:rPr lang="en-IL" smtClean="0"/>
              <a:t>55</a:t>
            </a:fld>
            <a:endParaRPr lang="en-IL"/>
          </a:p>
        </p:txBody>
      </p:sp>
    </p:spTree>
    <p:extLst>
      <p:ext uri="{BB962C8B-B14F-4D97-AF65-F5344CB8AC3E}">
        <p14:creationId xmlns:p14="http://schemas.microsoft.com/office/powerpoint/2010/main" val="10583648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TA tasks can be characterized as supervised or unsupervised.</a:t>
            </a:r>
          </a:p>
          <a:p>
            <a:r>
              <a:rPr lang="en-US" dirty="0"/>
              <a:t>Supervised (a/k/a learning) tasks require training data for learning a model that is used later for decision making. Training data (a/k/a annotated or labeled data) must be created manually (or semi-manually, with non-human assistance) and contain ⟨data, solution⟩ pairs for a particular task.</a:t>
            </a:r>
          </a:p>
          <a:p>
            <a:r>
              <a:rPr lang="en-US" dirty="0"/>
              <a:t>For example, supervised approaches for summarization require ⟨document, summary⟩ pairs. The advantage of supervised methods is that they are able to provide solution for any new input after sufficient training. The disadvantage is that creating training data is usually a very time- and labor-consuming process. </a:t>
            </a:r>
          </a:p>
          <a:p>
            <a:r>
              <a:rPr lang="en-US" dirty="0"/>
              <a:t>In a multilingual domain, supervised approaches must be trained on each language, and, therefore, training data for each language must be provided. In very rare cases, it is possible for the training part of a supervised learning algorithm to be done in one language, and the algorithm application to be done in another language, usually from the same language family. In this case, an approach is</a:t>
            </a:r>
          </a:p>
          <a:p>
            <a:r>
              <a:rPr lang="en-US" dirty="0"/>
              <a:t>called cross-lingual. Decision trees, neural networks, and Bayesian networks are examples of supervised models. For example, applying a decision tree model to a question answering (QA) task can classify each sentence as an “answer” or “not answer” for a given query, while a Naive Bayes model can rank sentences by their relativeness to a query. Both models need to be trained on ⟨query, answer⟩ pairs.</a:t>
            </a:r>
            <a:endParaRPr lang="en-IL" dirty="0"/>
          </a:p>
          <a:p>
            <a:endParaRPr lang="en-IL" dirty="0"/>
          </a:p>
        </p:txBody>
      </p:sp>
      <p:sp>
        <p:nvSpPr>
          <p:cNvPr id="4" name="Slide Number Placeholder 3"/>
          <p:cNvSpPr>
            <a:spLocks noGrp="1"/>
          </p:cNvSpPr>
          <p:nvPr>
            <p:ph type="sldNum" sz="quarter" idx="10"/>
          </p:nvPr>
        </p:nvSpPr>
        <p:spPr/>
        <p:txBody>
          <a:bodyPr/>
          <a:lstStyle/>
          <a:p>
            <a:fld id="{C5C825C9-7D12-490B-9D3C-721E420E8116}" type="slidenum">
              <a:rPr lang="en-IL" smtClean="0"/>
              <a:t>56</a:t>
            </a:fld>
            <a:endParaRPr lang="en-IL"/>
          </a:p>
        </p:txBody>
      </p:sp>
    </p:spTree>
    <p:extLst>
      <p:ext uri="{BB962C8B-B14F-4D97-AF65-F5344CB8AC3E}">
        <p14:creationId xmlns:p14="http://schemas.microsoft.com/office/powerpoint/2010/main" val="3909379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txBox="1">
            <a:spLocks noGrp="1"/>
          </p:cNvSpPr>
          <p:nvPr>
            <p:ph type="body" idx="1"/>
          </p:nvPr>
        </p:nvSpPr>
        <p:spPr>
          <a:xfrm>
            <a:off x="679768" y="4715153"/>
            <a:ext cx="5438139" cy="4466987"/>
          </a:xfrm>
          <a:prstGeom prst="rect">
            <a:avLst/>
          </a:prstGeom>
        </p:spPr>
        <p:txBody>
          <a:bodyPr lIns="91425" tIns="91425" rIns="91425" bIns="91425" anchor="ctr" anchorCtr="0">
            <a:noAutofit/>
          </a:bodyPr>
          <a:lstStyle/>
          <a:p>
            <a:endParaRPr/>
          </a:p>
        </p:txBody>
      </p:sp>
      <p:sp>
        <p:nvSpPr>
          <p:cNvPr id="108" name="Shape 108"/>
          <p:cNvSpPr>
            <a:spLocks noGrp="1" noRot="1" noChangeAspect="1"/>
          </p:cNvSpPr>
          <p:nvPr>
            <p:ph type="sldImg" idx="2"/>
          </p:nvPr>
        </p:nvSpPr>
        <p:spPr>
          <a:xfrm>
            <a:off x="90488" y="744538"/>
            <a:ext cx="6616700" cy="37226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does a model developed for a group of languages perform equally well for all the languages, and how well it works when applied to a new language? </a:t>
            </a:r>
          </a:p>
          <a:p>
            <a:r>
              <a:rPr lang="en-US" dirty="0"/>
              <a:t>Even if a model is intended to be multilingual, it can contain intrinsic assumptions about language structure and its statistic properties. Therefore, an approach that works well on several languages from different language families is usually thought of as “truly multilingual.” In order to make conclusions about</a:t>
            </a:r>
          </a:p>
          <a:p>
            <a:r>
              <a:rPr lang="en-US" dirty="0"/>
              <a:t>multilingual abilities of an approach, evaluation of its performance on multiple</a:t>
            </a:r>
          </a:p>
          <a:p>
            <a:r>
              <a:rPr lang="en-US" dirty="0"/>
              <a:t>languages must be performed. As we mentioned in Section 3.3, automatic evaluations</a:t>
            </a:r>
          </a:p>
          <a:p>
            <a:r>
              <a:rPr lang="en-US" dirty="0"/>
              <a:t>need gold standard data, and in multilingual experiment it must be provided</a:t>
            </a:r>
          </a:p>
          <a:p>
            <a:r>
              <a:rPr lang="en-US" dirty="0"/>
              <a:t>on each language. Also, tools for automatic evaluations must be adapted to various</a:t>
            </a:r>
          </a:p>
          <a:p>
            <a:r>
              <a:rPr lang="en-US" dirty="0"/>
              <a:t>languages. Human evaluations do not require neither annotated data nor tools,</a:t>
            </a:r>
          </a:p>
          <a:p>
            <a:r>
              <a:rPr lang="en-US" dirty="0"/>
              <a:t>but human experts with language skills are in demand. Both scenarios create a big</a:t>
            </a:r>
          </a:p>
          <a:p>
            <a:r>
              <a:rPr lang="en-US" dirty="0"/>
              <a:t>challenge for the low resource languages.</a:t>
            </a:r>
            <a:endParaRPr lang="en-IL" dirty="0"/>
          </a:p>
          <a:p>
            <a:endParaRPr lang="en-IL" dirty="0"/>
          </a:p>
        </p:txBody>
      </p:sp>
      <p:sp>
        <p:nvSpPr>
          <p:cNvPr id="4" name="Slide Number Placeholder 3"/>
          <p:cNvSpPr>
            <a:spLocks noGrp="1"/>
          </p:cNvSpPr>
          <p:nvPr>
            <p:ph type="sldNum" sz="quarter" idx="10"/>
          </p:nvPr>
        </p:nvSpPr>
        <p:spPr/>
        <p:txBody>
          <a:bodyPr/>
          <a:lstStyle/>
          <a:p>
            <a:fld id="{C5C825C9-7D12-490B-9D3C-721E420E8116}" type="slidenum">
              <a:rPr lang="en-IL" smtClean="0"/>
              <a:t>57</a:t>
            </a:fld>
            <a:endParaRPr lang="en-IL"/>
          </a:p>
        </p:txBody>
      </p:sp>
    </p:spTree>
    <p:extLst>
      <p:ext uri="{BB962C8B-B14F-4D97-AF65-F5344CB8AC3E}">
        <p14:creationId xmlns:p14="http://schemas.microsoft.com/office/powerpoint/2010/main" val="35204873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does a model developed for a group of languages perform equally well for all the languages, and how well it works when applied to a new language? </a:t>
            </a:r>
          </a:p>
          <a:p>
            <a:r>
              <a:rPr lang="en-US" dirty="0"/>
              <a:t>Even if a model is intended to be multilingual, it can contain intrinsic assumptions about language structure and its statistic properties. Therefore, an approach that works well on several languages from different language families is usually thought of as “truly multilingual.” In order to make conclusions about</a:t>
            </a:r>
          </a:p>
          <a:p>
            <a:r>
              <a:rPr lang="en-US" dirty="0"/>
              <a:t>multilingual abilities of an approach, evaluation of its performance on multiple</a:t>
            </a:r>
          </a:p>
          <a:p>
            <a:r>
              <a:rPr lang="en-US" dirty="0"/>
              <a:t>languages must be performed. As we mentioned in Section 3.3, automatic evaluations</a:t>
            </a:r>
          </a:p>
          <a:p>
            <a:r>
              <a:rPr lang="en-US" dirty="0"/>
              <a:t>need gold standard data, and in multilingual experiment it must be provided</a:t>
            </a:r>
          </a:p>
          <a:p>
            <a:r>
              <a:rPr lang="en-US" dirty="0"/>
              <a:t>on each language. Also, tools for automatic evaluations must be adapted to various</a:t>
            </a:r>
          </a:p>
          <a:p>
            <a:r>
              <a:rPr lang="en-US" dirty="0"/>
              <a:t>languages. Human evaluations do not require neither annotated data nor tools,</a:t>
            </a:r>
          </a:p>
          <a:p>
            <a:r>
              <a:rPr lang="en-US" dirty="0"/>
              <a:t>but human experts with language skills are in demand. Both scenarios create a big</a:t>
            </a:r>
          </a:p>
          <a:p>
            <a:r>
              <a:rPr lang="en-US" dirty="0"/>
              <a:t>challenge for the low resource languages.</a:t>
            </a:r>
            <a:endParaRPr lang="en-IL" dirty="0"/>
          </a:p>
          <a:p>
            <a:endParaRPr lang="en-IL" dirty="0"/>
          </a:p>
        </p:txBody>
      </p:sp>
      <p:sp>
        <p:nvSpPr>
          <p:cNvPr id="4" name="Slide Number Placeholder 3"/>
          <p:cNvSpPr>
            <a:spLocks noGrp="1"/>
          </p:cNvSpPr>
          <p:nvPr>
            <p:ph type="sldNum" sz="quarter" idx="10"/>
          </p:nvPr>
        </p:nvSpPr>
        <p:spPr/>
        <p:txBody>
          <a:bodyPr/>
          <a:lstStyle/>
          <a:p>
            <a:fld id="{C5C825C9-7D12-490B-9D3C-721E420E8116}" type="slidenum">
              <a:rPr lang="en-IL" smtClean="0"/>
              <a:t>58</a:t>
            </a:fld>
            <a:endParaRPr lang="en-IL"/>
          </a:p>
        </p:txBody>
      </p:sp>
    </p:spTree>
    <p:extLst>
      <p:ext uri="{BB962C8B-B14F-4D97-AF65-F5344CB8AC3E}">
        <p14:creationId xmlns:p14="http://schemas.microsoft.com/office/powerpoint/2010/main" val="572317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 is a very wide research area. </a:t>
            </a:r>
          </a:p>
          <a:p>
            <a:r>
              <a:rPr lang="en-US" dirty="0"/>
              <a:t>It’s overarching goal is to discover and present knowledge–facts, rules, and relationships–that is otherwise hidden in textual content and unattainable by automated processing. </a:t>
            </a:r>
          </a:p>
          <a:p>
            <a:r>
              <a:rPr lang="en-US" dirty="0"/>
              <a:t>Prior to applying analytical methods, text needs to be turned into structured data through the application of NLP. </a:t>
            </a:r>
          </a:p>
          <a:p>
            <a:r>
              <a:rPr lang="en-US" dirty="0"/>
              <a:t>Then, data mining techniques, including link and association analysis, visualization, and predictive analytics, can be applied to the structured input and used to produce a requested output. </a:t>
            </a:r>
          </a:p>
          <a:p>
            <a:r>
              <a:rPr lang="en-US" dirty="0"/>
              <a:t>Typical TA tasks include text categorization, text clustering, concept/entity extraction, production of granular taxonomies, sentiment analysis, document summarization, question answering, slot ﬁlling, and entity relation modeling.</a:t>
            </a:r>
            <a:endParaRPr lang="en-IL" dirty="0"/>
          </a:p>
          <a:p>
            <a:endParaRPr lang="en-IL" dirty="0"/>
          </a:p>
        </p:txBody>
      </p:sp>
      <p:sp>
        <p:nvSpPr>
          <p:cNvPr id="4" name="Slide Number Placeholder 3"/>
          <p:cNvSpPr>
            <a:spLocks noGrp="1"/>
          </p:cNvSpPr>
          <p:nvPr>
            <p:ph type="sldNum" sz="quarter" idx="10"/>
          </p:nvPr>
        </p:nvSpPr>
        <p:spPr/>
        <p:txBody>
          <a:bodyPr/>
          <a:lstStyle/>
          <a:p>
            <a:fld id="{C5C825C9-7D12-490B-9D3C-721E420E8116}" type="slidenum">
              <a:rPr lang="en-IL" smtClean="0"/>
              <a:t>5</a:t>
            </a:fld>
            <a:endParaRPr lang="en-IL"/>
          </a:p>
        </p:txBody>
      </p:sp>
    </p:spTree>
    <p:extLst>
      <p:ext uri="{BB962C8B-B14F-4D97-AF65-F5344CB8AC3E}">
        <p14:creationId xmlns:p14="http://schemas.microsoft.com/office/powerpoint/2010/main" val="2666183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txBox="1">
            <a:spLocks noGrp="1"/>
          </p:cNvSpPr>
          <p:nvPr>
            <p:ph type="body" idx="1"/>
          </p:nvPr>
        </p:nvSpPr>
        <p:spPr>
          <a:xfrm>
            <a:off x="679768" y="4715153"/>
            <a:ext cx="5438139" cy="4466987"/>
          </a:xfrm>
          <a:prstGeom prst="rect">
            <a:avLst/>
          </a:prstGeom>
        </p:spPr>
        <p:txBody>
          <a:bodyPr lIns="91425" tIns="91425" rIns="91425" bIns="91425" anchor="ctr" anchorCtr="0">
            <a:noAutofit/>
          </a:bodyPr>
          <a:lstStyle/>
          <a:p>
            <a:endParaRPr/>
          </a:p>
        </p:txBody>
      </p:sp>
      <p:sp>
        <p:nvSpPr>
          <p:cNvPr id="124" name="Shape 124"/>
          <p:cNvSpPr>
            <a:spLocks noGrp="1" noRot="1" noChangeAspect="1"/>
          </p:cNvSpPr>
          <p:nvPr>
            <p:ph type="sldImg" idx="2"/>
          </p:nvPr>
        </p:nvSpPr>
        <p:spPr>
          <a:xfrm>
            <a:off x="90488" y="744538"/>
            <a:ext cx="6616700" cy="3722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6210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10"/>
          </p:nvPr>
        </p:nvSpPr>
        <p:spPr/>
        <p:txBody>
          <a:bodyPr/>
          <a:lstStyle/>
          <a:p>
            <a:fld id="{12AA6507-E2F9-4D76-80C5-56929A9E8EEA}" type="slidenum">
              <a:rPr lang="en-IL" smtClean="0"/>
              <a:t>23</a:t>
            </a:fld>
            <a:endParaRPr lang="en-IL"/>
          </a:p>
        </p:txBody>
      </p:sp>
    </p:spTree>
    <p:extLst>
      <p:ext uri="{BB962C8B-B14F-4D97-AF65-F5344CB8AC3E}">
        <p14:creationId xmlns:p14="http://schemas.microsoft.com/office/powerpoint/2010/main" val="2418191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Stemming is the process of reducing inflected words to their word stem, base,</a:t>
            </a:r>
          </a:p>
          <a:p>
            <a:r>
              <a:rPr lang="en-US" sz="1200" b="0" i="0" u="none" strike="noStrike" kern="1200" baseline="0" dirty="0">
                <a:solidFill>
                  <a:schemeClr val="tx1"/>
                </a:solidFill>
                <a:latin typeface="+mn-lt"/>
                <a:ea typeface="+mn-ea"/>
                <a:cs typeface="+mn-cs"/>
              </a:rPr>
              <a:t>or root form. The basic function of both stemming and lemmatization is similar.</a:t>
            </a:r>
          </a:p>
          <a:p>
            <a:r>
              <a:rPr lang="en-US" sz="1200" b="0" i="0" u="none" strike="noStrike" kern="1200" baseline="0" dirty="0">
                <a:solidFill>
                  <a:schemeClr val="tx1"/>
                </a:solidFill>
                <a:latin typeface="+mn-lt"/>
                <a:ea typeface="+mn-ea"/>
                <a:cs typeface="+mn-cs"/>
              </a:rPr>
              <a:t>Both of them reduce a word variant to its ’stem’ in stemming and to its ’lemma’ in</a:t>
            </a:r>
          </a:p>
          <a:p>
            <a:r>
              <a:rPr lang="en-US" sz="1200" b="0" i="0" u="none" strike="noStrike" kern="1200" baseline="0" dirty="0">
                <a:solidFill>
                  <a:schemeClr val="tx1"/>
                </a:solidFill>
                <a:latin typeface="+mn-lt"/>
                <a:ea typeface="+mn-ea"/>
                <a:cs typeface="+mn-cs"/>
              </a:rPr>
              <a:t>lemmatization.21 Stemming usually refers to a crude heuristic process that chops</a:t>
            </a:r>
          </a:p>
          <a:p>
            <a:r>
              <a:rPr lang="en-US" sz="1200" b="0" i="0" u="none" strike="noStrike" kern="1200" baseline="0" dirty="0">
                <a:solidFill>
                  <a:schemeClr val="tx1"/>
                </a:solidFill>
                <a:latin typeface="+mn-lt"/>
                <a:ea typeface="+mn-ea"/>
                <a:cs typeface="+mn-cs"/>
              </a:rPr>
              <a:t>off the ends of words in the hope of achieving this goal correctly most of the time,</a:t>
            </a:r>
          </a:p>
          <a:p>
            <a:r>
              <a:rPr lang="en-US" sz="1200" b="0" i="0" u="none" strike="noStrike" kern="1200" baseline="0" dirty="0">
                <a:solidFill>
                  <a:schemeClr val="tx1"/>
                </a:solidFill>
                <a:latin typeface="+mn-lt"/>
                <a:ea typeface="+mn-ea"/>
                <a:cs typeface="+mn-cs"/>
              </a:rPr>
              <a:t>and often includes the removal of derivational affixes. Lemmatization refers to</a:t>
            </a:r>
          </a:p>
          <a:p>
            <a:r>
              <a:rPr lang="en-US" sz="1200" b="0" i="0" u="none" strike="noStrike" kern="1200" baseline="0" dirty="0">
                <a:solidFill>
                  <a:schemeClr val="tx1"/>
                </a:solidFill>
                <a:latin typeface="+mn-lt"/>
                <a:ea typeface="+mn-ea"/>
                <a:cs typeface="+mn-cs"/>
              </a:rPr>
              <a:t>doing things properly with the use of a vocabulary and morphological analysis of</a:t>
            </a:r>
          </a:p>
          <a:p>
            <a:r>
              <a:rPr lang="en-US" sz="1200" b="0" i="0" u="none" strike="noStrike" kern="1200" baseline="0" dirty="0">
                <a:solidFill>
                  <a:schemeClr val="tx1"/>
                </a:solidFill>
                <a:latin typeface="+mn-lt"/>
                <a:ea typeface="+mn-ea"/>
                <a:cs typeface="+mn-cs"/>
              </a:rPr>
              <a:t>words; it normally aims to remove only the inflectional endings and to return the</a:t>
            </a:r>
          </a:p>
          <a:p>
            <a:r>
              <a:rPr lang="en-US" sz="1200" b="0" i="0" u="none" strike="noStrike" kern="1200" baseline="0" dirty="0">
                <a:solidFill>
                  <a:schemeClr val="tx1"/>
                </a:solidFill>
                <a:latin typeface="+mn-lt"/>
                <a:ea typeface="+mn-ea"/>
                <a:cs typeface="+mn-cs"/>
              </a:rPr>
              <a:t>base or dictionary form of a word, which is known as the lemma. If presented</a:t>
            </a:r>
          </a:p>
          <a:p>
            <a:r>
              <a:rPr lang="en-US" sz="1200" b="0" i="0" u="none" strike="noStrike" kern="1200" baseline="0" dirty="0">
                <a:solidFill>
                  <a:schemeClr val="tx1"/>
                </a:solidFill>
                <a:latin typeface="+mn-lt"/>
                <a:ea typeface="+mn-ea"/>
                <a:cs typeface="+mn-cs"/>
              </a:rPr>
              <a:t>with the token saw, stemming might return just s, whereas lemmatization would</a:t>
            </a:r>
          </a:p>
          <a:p>
            <a:r>
              <a:rPr lang="en-US" sz="1200" b="0" i="0" u="none" strike="noStrike" kern="1200" baseline="0" dirty="0">
                <a:solidFill>
                  <a:schemeClr val="tx1"/>
                </a:solidFill>
                <a:latin typeface="+mn-lt"/>
                <a:ea typeface="+mn-ea"/>
                <a:cs typeface="+mn-cs"/>
              </a:rPr>
              <a:t>attempt to return either see or saw depending on whether the use of the token</a:t>
            </a:r>
          </a:p>
          <a:p>
            <a:r>
              <a:rPr lang="en-US" sz="1200" b="0" i="0" u="none" strike="noStrike" kern="1200" baseline="0" dirty="0">
                <a:solidFill>
                  <a:schemeClr val="tx1"/>
                </a:solidFill>
                <a:latin typeface="+mn-lt"/>
                <a:ea typeface="+mn-ea"/>
                <a:cs typeface="+mn-cs"/>
              </a:rPr>
              <a:t>was as a verb or a noun.22 Based on described above, one may conclude that</a:t>
            </a:r>
          </a:p>
          <a:p>
            <a:r>
              <a:rPr lang="en-US" sz="1200" b="0" i="0" u="none" strike="noStrike" kern="1200" baseline="0" dirty="0">
                <a:solidFill>
                  <a:schemeClr val="tx1"/>
                </a:solidFill>
                <a:latin typeface="+mn-lt"/>
                <a:ea typeface="+mn-ea"/>
                <a:cs typeface="+mn-cs"/>
              </a:rPr>
              <a:t>using </a:t>
            </a:r>
            <a:r>
              <a:rPr lang="en-US" sz="1200" b="0" i="0" u="none" strike="noStrike" kern="1200" baseline="0" dirty="0" err="1">
                <a:solidFill>
                  <a:schemeClr val="tx1"/>
                </a:solidFill>
                <a:latin typeface="+mn-lt"/>
                <a:ea typeface="+mn-ea"/>
                <a:cs typeface="+mn-cs"/>
              </a:rPr>
              <a:t>lemmatizer</a:t>
            </a:r>
            <a:r>
              <a:rPr lang="en-US" sz="1200" b="0" i="0" u="none" strike="noStrike" kern="1200" baseline="0" dirty="0">
                <a:solidFill>
                  <a:schemeClr val="tx1"/>
                </a:solidFill>
                <a:latin typeface="+mn-lt"/>
                <a:ea typeface="+mn-ea"/>
                <a:cs typeface="+mn-cs"/>
              </a:rPr>
              <a:t> is preferable than using stemmer. However, stemmers are still</a:t>
            </a:r>
          </a:p>
          <a:p>
            <a:r>
              <a:rPr lang="en-US" sz="1200" b="0" i="0" u="none" strike="noStrike" kern="1200" baseline="0" dirty="0">
                <a:solidFill>
                  <a:schemeClr val="tx1"/>
                </a:solidFill>
                <a:latin typeface="+mn-lt"/>
                <a:ea typeface="+mn-ea"/>
                <a:cs typeface="+mn-cs"/>
              </a:rPr>
              <a:t>much more popular in NLP systems, because they require less knowledge than</a:t>
            </a:r>
          </a:p>
          <a:p>
            <a:r>
              <a:rPr lang="en-US" sz="1200" b="0" i="0" u="none" strike="noStrike" kern="1200" baseline="0" dirty="0" err="1">
                <a:solidFill>
                  <a:schemeClr val="tx1"/>
                </a:solidFill>
                <a:latin typeface="+mn-lt"/>
                <a:ea typeface="+mn-ea"/>
                <a:cs typeface="+mn-cs"/>
              </a:rPr>
              <a:t>lemmatizers</a:t>
            </a:r>
            <a:r>
              <a:rPr lang="en-US" sz="1200" b="0" i="0" u="none" strike="noStrike" kern="1200" baseline="0" dirty="0">
                <a:solidFill>
                  <a:schemeClr val="tx1"/>
                </a:solidFill>
                <a:latin typeface="+mn-lt"/>
                <a:ea typeface="+mn-ea"/>
                <a:cs typeface="+mn-cs"/>
              </a:rPr>
              <a:t>, which need a complete vocabulary and morphological analysis to</a:t>
            </a:r>
          </a:p>
          <a:p>
            <a:r>
              <a:rPr lang="en-US" sz="1200" b="0" i="0" u="none" strike="noStrike" kern="1200" baseline="0" dirty="0">
                <a:solidFill>
                  <a:schemeClr val="tx1"/>
                </a:solidFill>
                <a:latin typeface="+mn-lt"/>
                <a:ea typeface="+mn-ea"/>
                <a:cs typeface="+mn-cs"/>
              </a:rPr>
              <a:t>correctly lemmatize words. Particular languages and domains may also require</a:t>
            </a:r>
          </a:p>
          <a:p>
            <a:r>
              <a:rPr lang="en-US" sz="1200" b="0" i="0" u="none" strike="noStrike" kern="1200" baseline="0" dirty="0">
                <a:solidFill>
                  <a:schemeClr val="tx1"/>
                </a:solidFill>
                <a:latin typeface="+mn-lt"/>
                <a:ea typeface="+mn-ea"/>
                <a:cs typeface="+mn-cs"/>
              </a:rPr>
              <a:t>special stemming rules. Nevertheless, the exact stemmed forms do not matter,</a:t>
            </a:r>
          </a:p>
          <a:p>
            <a:r>
              <a:rPr lang="en-US" sz="1200" b="0" i="0" u="none" strike="noStrike" kern="1200" baseline="0" dirty="0">
                <a:solidFill>
                  <a:schemeClr val="tx1"/>
                </a:solidFill>
                <a:latin typeface="+mn-lt"/>
                <a:ea typeface="+mn-ea"/>
                <a:cs typeface="+mn-cs"/>
              </a:rPr>
              <a:t>only the equivalence classes they form. Figure 3 gives an example of stemming</a:t>
            </a:r>
          </a:p>
          <a:p>
            <a:r>
              <a:rPr lang="en-US" sz="1200" b="0" i="0" u="none" strike="noStrike" kern="1200" baseline="0" dirty="0">
                <a:solidFill>
                  <a:schemeClr val="tx1"/>
                </a:solidFill>
                <a:latin typeface="+mn-lt"/>
                <a:ea typeface="+mn-ea"/>
                <a:cs typeface="+mn-cs"/>
              </a:rPr>
              <a:t>performed by Python NLTK23 using the Porter stemming algorithm.</a:t>
            </a:r>
            <a:endParaRPr lang="en-IL" dirty="0"/>
          </a:p>
        </p:txBody>
      </p:sp>
      <p:sp>
        <p:nvSpPr>
          <p:cNvPr id="4" name="Slide Number Placeholder 3"/>
          <p:cNvSpPr>
            <a:spLocks noGrp="1"/>
          </p:cNvSpPr>
          <p:nvPr>
            <p:ph type="sldNum" sz="quarter" idx="10"/>
          </p:nvPr>
        </p:nvSpPr>
        <p:spPr/>
        <p:txBody>
          <a:bodyPr/>
          <a:lstStyle/>
          <a:p>
            <a:fld id="{C5C825C9-7D12-490B-9D3C-721E420E8116}" type="slidenum">
              <a:rPr lang="en-IL" smtClean="0"/>
              <a:t>35</a:t>
            </a:fld>
            <a:endParaRPr lang="en-IL"/>
          </a:p>
        </p:txBody>
      </p:sp>
    </p:spTree>
    <p:extLst>
      <p:ext uri="{BB962C8B-B14F-4D97-AF65-F5344CB8AC3E}">
        <p14:creationId xmlns:p14="http://schemas.microsoft.com/office/powerpoint/2010/main" val="504009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Stemming is the process of reducing inflected words to their word stem, base,</a:t>
            </a:r>
          </a:p>
          <a:p>
            <a:r>
              <a:rPr lang="en-US" sz="1200" b="0" i="0" u="none" strike="noStrike" kern="1200" baseline="0" dirty="0">
                <a:solidFill>
                  <a:schemeClr val="tx1"/>
                </a:solidFill>
                <a:latin typeface="+mn-lt"/>
                <a:ea typeface="+mn-ea"/>
                <a:cs typeface="+mn-cs"/>
              </a:rPr>
              <a:t>or root form. The basic function of both stemming and lemmatization is similar.</a:t>
            </a:r>
          </a:p>
          <a:p>
            <a:r>
              <a:rPr lang="en-US" sz="1200" b="0" i="0" u="none" strike="noStrike" kern="1200" baseline="0" dirty="0">
                <a:solidFill>
                  <a:schemeClr val="tx1"/>
                </a:solidFill>
                <a:latin typeface="+mn-lt"/>
                <a:ea typeface="+mn-ea"/>
                <a:cs typeface="+mn-cs"/>
              </a:rPr>
              <a:t>Both of them reduce a word variant to its ’stem’ in stemming and to its ’lemma’ in</a:t>
            </a:r>
          </a:p>
          <a:p>
            <a:r>
              <a:rPr lang="en-US" sz="1200" b="0" i="0" u="none" strike="noStrike" kern="1200" baseline="0" dirty="0">
                <a:solidFill>
                  <a:schemeClr val="tx1"/>
                </a:solidFill>
                <a:latin typeface="+mn-lt"/>
                <a:ea typeface="+mn-ea"/>
                <a:cs typeface="+mn-cs"/>
              </a:rPr>
              <a:t>lemmatization.21 Stemming usually refers to a crude heuristic process that chops</a:t>
            </a:r>
          </a:p>
          <a:p>
            <a:r>
              <a:rPr lang="en-US" sz="1200" b="0" i="0" u="none" strike="noStrike" kern="1200" baseline="0" dirty="0">
                <a:solidFill>
                  <a:schemeClr val="tx1"/>
                </a:solidFill>
                <a:latin typeface="+mn-lt"/>
                <a:ea typeface="+mn-ea"/>
                <a:cs typeface="+mn-cs"/>
              </a:rPr>
              <a:t>off the ends of words in the hope of achieving this goal correctly most of the time,</a:t>
            </a:r>
          </a:p>
          <a:p>
            <a:r>
              <a:rPr lang="en-US" sz="1200" b="0" i="0" u="none" strike="noStrike" kern="1200" baseline="0" dirty="0">
                <a:solidFill>
                  <a:schemeClr val="tx1"/>
                </a:solidFill>
                <a:latin typeface="+mn-lt"/>
                <a:ea typeface="+mn-ea"/>
                <a:cs typeface="+mn-cs"/>
              </a:rPr>
              <a:t>and often includes the removal of derivational affixes. Lemmatization refers to</a:t>
            </a:r>
          </a:p>
          <a:p>
            <a:r>
              <a:rPr lang="en-US" sz="1200" b="0" i="0" u="none" strike="noStrike" kern="1200" baseline="0" dirty="0">
                <a:solidFill>
                  <a:schemeClr val="tx1"/>
                </a:solidFill>
                <a:latin typeface="+mn-lt"/>
                <a:ea typeface="+mn-ea"/>
                <a:cs typeface="+mn-cs"/>
              </a:rPr>
              <a:t>doing things properly with the use of a vocabulary and morphological analysis of</a:t>
            </a:r>
          </a:p>
          <a:p>
            <a:r>
              <a:rPr lang="en-US" sz="1200" b="0" i="0" u="none" strike="noStrike" kern="1200" baseline="0" dirty="0">
                <a:solidFill>
                  <a:schemeClr val="tx1"/>
                </a:solidFill>
                <a:latin typeface="+mn-lt"/>
                <a:ea typeface="+mn-ea"/>
                <a:cs typeface="+mn-cs"/>
              </a:rPr>
              <a:t>words; it normally aims to remove only the inflectional endings and to return the</a:t>
            </a:r>
          </a:p>
          <a:p>
            <a:r>
              <a:rPr lang="en-US" sz="1200" b="0" i="0" u="none" strike="noStrike" kern="1200" baseline="0" dirty="0">
                <a:solidFill>
                  <a:schemeClr val="tx1"/>
                </a:solidFill>
                <a:latin typeface="+mn-lt"/>
                <a:ea typeface="+mn-ea"/>
                <a:cs typeface="+mn-cs"/>
              </a:rPr>
              <a:t>base or dictionary form of a word, which is known as the lemma. If presented</a:t>
            </a:r>
          </a:p>
          <a:p>
            <a:r>
              <a:rPr lang="en-US" sz="1200" b="0" i="0" u="none" strike="noStrike" kern="1200" baseline="0" dirty="0">
                <a:solidFill>
                  <a:schemeClr val="tx1"/>
                </a:solidFill>
                <a:latin typeface="+mn-lt"/>
                <a:ea typeface="+mn-ea"/>
                <a:cs typeface="+mn-cs"/>
              </a:rPr>
              <a:t>with the token saw, stemming might return just s, whereas lemmatization would</a:t>
            </a:r>
          </a:p>
          <a:p>
            <a:r>
              <a:rPr lang="en-US" sz="1200" b="0" i="0" u="none" strike="noStrike" kern="1200" baseline="0" dirty="0">
                <a:solidFill>
                  <a:schemeClr val="tx1"/>
                </a:solidFill>
                <a:latin typeface="+mn-lt"/>
                <a:ea typeface="+mn-ea"/>
                <a:cs typeface="+mn-cs"/>
              </a:rPr>
              <a:t>attempt to return either see or saw depending on whether the use of the token</a:t>
            </a:r>
          </a:p>
          <a:p>
            <a:r>
              <a:rPr lang="en-US" sz="1200" b="0" i="0" u="none" strike="noStrike" kern="1200" baseline="0" dirty="0">
                <a:solidFill>
                  <a:schemeClr val="tx1"/>
                </a:solidFill>
                <a:latin typeface="+mn-lt"/>
                <a:ea typeface="+mn-ea"/>
                <a:cs typeface="+mn-cs"/>
              </a:rPr>
              <a:t>was as a verb or a noun.22 Based on described above, one may conclude that</a:t>
            </a:r>
          </a:p>
          <a:p>
            <a:r>
              <a:rPr lang="en-US" sz="1200" b="0" i="0" u="none" strike="noStrike" kern="1200" baseline="0" dirty="0">
                <a:solidFill>
                  <a:schemeClr val="tx1"/>
                </a:solidFill>
                <a:latin typeface="+mn-lt"/>
                <a:ea typeface="+mn-ea"/>
                <a:cs typeface="+mn-cs"/>
              </a:rPr>
              <a:t>using </a:t>
            </a:r>
            <a:r>
              <a:rPr lang="en-US" sz="1200" b="0" i="0" u="none" strike="noStrike" kern="1200" baseline="0" dirty="0" err="1">
                <a:solidFill>
                  <a:schemeClr val="tx1"/>
                </a:solidFill>
                <a:latin typeface="+mn-lt"/>
                <a:ea typeface="+mn-ea"/>
                <a:cs typeface="+mn-cs"/>
              </a:rPr>
              <a:t>lemmatizer</a:t>
            </a:r>
            <a:r>
              <a:rPr lang="en-US" sz="1200" b="0" i="0" u="none" strike="noStrike" kern="1200" baseline="0" dirty="0">
                <a:solidFill>
                  <a:schemeClr val="tx1"/>
                </a:solidFill>
                <a:latin typeface="+mn-lt"/>
                <a:ea typeface="+mn-ea"/>
                <a:cs typeface="+mn-cs"/>
              </a:rPr>
              <a:t> is preferable than using stemmer. However, stemmers are still</a:t>
            </a:r>
          </a:p>
          <a:p>
            <a:r>
              <a:rPr lang="en-US" sz="1200" b="0" i="0" u="none" strike="noStrike" kern="1200" baseline="0" dirty="0">
                <a:solidFill>
                  <a:schemeClr val="tx1"/>
                </a:solidFill>
                <a:latin typeface="+mn-lt"/>
                <a:ea typeface="+mn-ea"/>
                <a:cs typeface="+mn-cs"/>
              </a:rPr>
              <a:t>much more popular in NLP systems, because they require less knowledge than</a:t>
            </a:r>
          </a:p>
          <a:p>
            <a:r>
              <a:rPr lang="en-US" sz="1200" b="0" i="0" u="none" strike="noStrike" kern="1200" baseline="0" dirty="0" err="1">
                <a:solidFill>
                  <a:schemeClr val="tx1"/>
                </a:solidFill>
                <a:latin typeface="+mn-lt"/>
                <a:ea typeface="+mn-ea"/>
                <a:cs typeface="+mn-cs"/>
              </a:rPr>
              <a:t>lemmatizers</a:t>
            </a:r>
            <a:r>
              <a:rPr lang="en-US" sz="1200" b="0" i="0" u="none" strike="noStrike" kern="1200" baseline="0" dirty="0">
                <a:solidFill>
                  <a:schemeClr val="tx1"/>
                </a:solidFill>
                <a:latin typeface="+mn-lt"/>
                <a:ea typeface="+mn-ea"/>
                <a:cs typeface="+mn-cs"/>
              </a:rPr>
              <a:t>, which need a complete vocabulary and morphological analysis to</a:t>
            </a:r>
          </a:p>
          <a:p>
            <a:r>
              <a:rPr lang="en-US" sz="1200" b="0" i="0" u="none" strike="noStrike" kern="1200" baseline="0" dirty="0">
                <a:solidFill>
                  <a:schemeClr val="tx1"/>
                </a:solidFill>
                <a:latin typeface="+mn-lt"/>
                <a:ea typeface="+mn-ea"/>
                <a:cs typeface="+mn-cs"/>
              </a:rPr>
              <a:t>correctly lemmatize words. Particular languages and domains may also require</a:t>
            </a:r>
          </a:p>
          <a:p>
            <a:r>
              <a:rPr lang="en-US" sz="1200" b="0" i="0" u="none" strike="noStrike" kern="1200" baseline="0" dirty="0">
                <a:solidFill>
                  <a:schemeClr val="tx1"/>
                </a:solidFill>
                <a:latin typeface="+mn-lt"/>
                <a:ea typeface="+mn-ea"/>
                <a:cs typeface="+mn-cs"/>
              </a:rPr>
              <a:t>special stemming rules. Nevertheless, the exact stemmed forms do not matter,</a:t>
            </a:r>
          </a:p>
          <a:p>
            <a:r>
              <a:rPr lang="en-US" sz="1200" b="0" i="0" u="none" strike="noStrike" kern="1200" baseline="0" dirty="0">
                <a:solidFill>
                  <a:schemeClr val="tx1"/>
                </a:solidFill>
                <a:latin typeface="+mn-lt"/>
                <a:ea typeface="+mn-ea"/>
                <a:cs typeface="+mn-cs"/>
              </a:rPr>
              <a:t>only the equivalence classes they form. Figure 3 gives an example of stemming</a:t>
            </a:r>
          </a:p>
          <a:p>
            <a:r>
              <a:rPr lang="en-US" sz="1200" b="0" i="0" u="none" strike="noStrike" kern="1200" baseline="0" dirty="0">
                <a:solidFill>
                  <a:schemeClr val="tx1"/>
                </a:solidFill>
                <a:latin typeface="+mn-lt"/>
                <a:ea typeface="+mn-ea"/>
                <a:cs typeface="+mn-cs"/>
              </a:rPr>
              <a:t>performed by Python NLTK23 using the Porter stemming algorithm.</a:t>
            </a:r>
            <a:endParaRPr lang="en-IL" dirty="0"/>
          </a:p>
        </p:txBody>
      </p:sp>
      <p:sp>
        <p:nvSpPr>
          <p:cNvPr id="4" name="Slide Number Placeholder 3"/>
          <p:cNvSpPr>
            <a:spLocks noGrp="1"/>
          </p:cNvSpPr>
          <p:nvPr>
            <p:ph type="sldNum" sz="quarter" idx="10"/>
          </p:nvPr>
        </p:nvSpPr>
        <p:spPr/>
        <p:txBody>
          <a:bodyPr/>
          <a:lstStyle/>
          <a:p>
            <a:fld id="{C5C825C9-7D12-490B-9D3C-721E420E8116}" type="slidenum">
              <a:rPr lang="en-IL" smtClean="0"/>
              <a:t>36</a:t>
            </a:fld>
            <a:endParaRPr lang="en-IL"/>
          </a:p>
        </p:txBody>
      </p:sp>
    </p:spTree>
    <p:extLst>
      <p:ext uri="{BB962C8B-B14F-4D97-AF65-F5344CB8AC3E}">
        <p14:creationId xmlns:p14="http://schemas.microsoft.com/office/powerpoint/2010/main" val="4229089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Stemming is the process of reducing inflected words to their word stem, base,</a:t>
            </a:r>
          </a:p>
          <a:p>
            <a:r>
              <a:rPr lang="en-US" sz="1200" b="0" i="0" u="none" strike="noStrike" kern="1200" baseline="0" dirty="0">
                <a:solidFill>
                  <a:schemeClr val="tx1"/>
                </a:solidFill>
                <a:latin typeface="+mn-lt"/>
                <a:ea typeface="+mn-ea"/>
                <a:cs typeface="+mn-cs"/>
              </a:rPr>
              <a:t>or root form. The basic function of both stemming and lemmatization is similar.</a:t>
            </a:r>
          </a:p>
          <a:p>
            <a:r>
              <a:rPr lang="en-US" sz="1200" b="0" i="0" u="none" strike="noStrike" kern="1200" baseline="0" dirty="0">
                <a:solidFill>
                  <a:schemeClr val="tx1"/>
                </a:solidFill>
                <a:latin typeface="+mn-lt"/>
                <a:ea typeface="+mn-ea"/>
                <a:cs typeface="+mn-cs"/>
              </a:rPr>
              <a:t>Both of them reduce a word variant to its ’stem’ in stemming and to its ’lemma’ in</a:t>
            </a:r>
          </a:p>
          <a:p>
            <a:r>
              <a:rPr lang="en-US" sz="1200" b="0" i="0" u="none" strike="noStrike" kern="1200" baseline="0" dirty="0">
                <a:solidFill>
                  <a:schemeClr val="tx1"/>
                </a:solidFill>
                <a:latin typeface="+mn-lt"/>
                <a:ea typeface="+mn-ea"/>
                <a:cs typeface="+mn-cs"/>
              </a:rPr>
              <a:t>lemmatization.21 Stemming usually refers to a crude heuristic process that chops</a:t>
            </a:r>
          </a:p>
          <a:p>
            <a:r>
              <a:rPr lang="en-US" sz="1200" b="0" i="0" u="none" strike="noStrike" kern="1200" baseline="0" dirty="0">
                <a:solidFill>
                  <a:schemeClr val="tx1"/>
                </a:solidFill>
                <a:latin typeface="+mn-lt"/>
                <a:ea typeface="+mn-ea"/>
                <a:cs typeface="+mn-cs"/>
              </a:rPr>
              <a:t>off the ends of words in the hope of achieving this goal correctly most of the time,</a:t>
            </a:r>
          </a:p>
          <a:p>
            <a:r>
              <a:rPr lang="en-US" sz="1200" b="0" i="0" u="none" strike="noStrike" kern="1200" baseline="0" dirty="0">
                <a:solidFill>
                  <a:schemeClr val="tx1"/>
                </a:solidFill>
                <a:latin typeface="+mn-lt"/>
                <a:ea typeface="+mn-ea"/>
                <a:cs typeface="+mn-cs"/>
              </a:rPr>
              <a:t>and often includes the removal of derivational affixes. Lemmatization refers to</a:t>
            </a:r>
          </a:p>
          <a:p>
            <a:r>
              <a:rPr lang="en-US" sz="1200" b="0" i="0" u="none" strike="noStrike" kern="1200" baseline="0" dirty="0">
                <a:solidFill>
                  <a:schemeClr val="tx1"/>
                </a:solidFill>
                <a:latin typeface="+mn-lt"/>
                <a:ea typeface="+mn-ea"/>
                <a:cs typeface="+mn-cs"/>
              </a:rPr>
              <a:t>doing things properly with the use of a vocabulary and morphological analysis of</a:t>
            </a:r>
          </a:p>
          <a:p>
            <a:r>
              <a:rPr lang="en-US" sz="1200" b="0" i="0" u="none" strike="noStrike" kern="1200" baseline="0" dirty="0">
                <a:solidFill>
                  <a:schemeClr val="tx1"/>
                </a:solidFill>
                <a:latin typeface="+mn-lt"/>
                <a:ea typeface="+mn-ea"/>
                <a:cs typeface="+mn-cs"/>
              </a:rPr>
              <a:t>words; it normally aims to remove only the inflectional endings and to return the</a:t>
            </a:r>
          </a:p>
          <a:p>
            <a:r>
              <a:rPr lang="en-US" sz="1200" b="0" i="0" u="none" strike="noStrike" kern="1200" baseline="0" dirty="0">
                <a:solidFill>
                  <a:schemeClr val="tx1"/>
                </a:solidFill>
                <a:latin typeface="+mn-lt"/>
                <a:ea typeface="+mn-ea"/>
                <a:cs typeface="+mn-cs"/>
              </a:rPr>
              <a:t>base or dictionary form of a word, which is known as the lemma. If presented</a:t>
            </a:r>
          </a:p>
          <a:p>
            <a:r>
              <a:rPr lang="en-US" sz="1200" b="0" i="0" u="none" strike="noStrike" kern="1200" baseline="0" dirty="0">
                <a:solidFill>
                  <a:schemeClr val="tx1"/>
                </a:solidFill>
                <a:latin typeface="+mn-lt"/>
                <a:ea typeface="+mn-ea"/>
                <a:cs typeface="+mn-cs"/>
              </a:rPr>
              <a:t>with the token saw, stemming might return just s, whereas lemmatization would</a:t>
            </a:r>
          </a:p>
          <a:p>
            <a:r>
              <a:rPr lang="en-US" sz="1200" b="0" i="0" u="none" strike="noStrike" kern="1200" baseline="0" dirty="0">
                <a:solidFill>
                  <a:schemeClr val="tx1"/>
                </a:solidFill>
                <a:latin typeface="+mn-lt"/>
                <a:ea typeface="+mn-ea"/>
                <a:cs typeface="+mn-cs"/>
              </a:rPr>
              <a:t>attempt to return either see or saw depending on whether the use of the token</a:t>
            </a:r>
          </a:p>
          <a:p>
            <a:r>
              <a:rPr lang="en-US" sz="1200" b="0" i="0" u="none" strike="noStrike" kern="1200" baseline="0" dirty="0">
                <a:solidFill>
                  <a:schemeClr val="tx1"/>
                </a:solidFill>
                <a:latin typeface="+mn-lt"/>
                <a:ea typeface="+mn-ea"/>
                <a:cs typeface="+mn-cs"/>
              </a:rPr>
              <a:t>was as a verb or a noun.22 Based on described above, one may conclude that</a:t>
            </a:r>
          </a:p>
          <a:p>
            <a:r>
              <a:rPr lang="en-US" sz="1200" b="0" i="0" u="none" strike="noStrike" kern="1200" baseline="0" dirty="0">
                <a:solidFill>
                  <a:schemeClr val="tx1"/>
                </a:solidFill>
                <a:latin typeface="+mn-lt"/>
                <a:ea typeface="+mn-ea"/>
                <a:cs typeface="+mn-cs"/>
              </a:rPr>
              <a:t>using </a:t>
            </a:r>
            <a:r>
              <a:rPr lang="en-US" sz="1200" b="0" i="0" u="none" strike="noStrike" kern="1200" baseline="0" dirty="0" err="1">
                <a:solidFill>
                  <a:schemeClr val="tx1"/>
                </a:solidFill>
                <a:latin typeface="+mn-lt"/>
                <a:ea typeface="+mn-ea"/>
                <a:cs typeface="+mn-cs"/>
              </a:rPr>
              <a:t>lemmatizer</a:t>
            </a:r>
            <a:r>
              <a:rPr lang="en-US" sz="1200" b="0" i="0" u="none" strike="noStrike" kern="1200" baseline="0" dirty="0">
                <a:solidFill>
                  <a:schemeClr val="tx1"/>
                </a:solidFill>
                <a:latin typeface="+mn-lt"/>
                <a:ea typeface="+mn-ea"/>
                <a:cs typeface="+mn-cs"/>
              </a:rPr>
              <a:t> is preferable than using stemmer. However, stemmers are still</a:t>
            </a:r>
          </a:p>
          <a:p>
            <a:r>
              <a:rPr lang="en-US" sz="1200" b="0" i="0" u="none" strike="noStrike" kern="1200" baseline="0" dirty="0">
                <a:solidFill>
                  <a:schemeClr val="tx1"/>
                </a:solidFill>
                <a:latin typeface="+mn-lt"/>
                <a:ea typeface="+mn-ea"/>
                <a:cs typeface="+mn-cs"/>
              </a:rPr>
              <a:t>much more popular in NLP systems, because they require less knowledge than</a:t>
            </a:r>
          </a:p>
          <a:p>
            <a:r>
              <a:rPr lang="en-US" sz="1200" b="0" i="0" u="none" strike="noStrike" kern="1200" baseline="0" dirty="0" err="1">
                <a:solidFill>
                  <a:schemeClr val="tx1"/>
                </a:solidFill>
                <a:latin typeface="+mn-lt"/>
                <a:ea typeface="+mn-ea"/>
                <a:cs typeface="+mn-cs"/>
              </a:rPr>
              <a:t>lemmatizers</a:t>
            </a:r>
            <a:r>
              <a:rPr lang="en-US" sz="1200" b="0" i="0" u="none" strike="noStrike" kern="1200" baseline="0" dirty="0">
                <a:solidFill>
                  <a:schemeClr val="tx1"/>
                </a:solidFill>
                <a:latin typeface="+mn-lt"/>
                <a:ea typeface="+mn-ea"/>
                <a:cs typeface="+mn-cs"/>
              </a:rPr>
              <a:t>, which need a complete vocabulary and morphological analysis to</a:t>
            </a:r>
          </a:p>
          <a:p>
            <a:r>
              <a:rPr lang="en-US" sz="1200" b="0" i="0" u="none" strike="noStrike" kern="1200" baseline="0" dirty="0">
                <a:solidFill>
                  <a:schemeClr val="tx1"/>
                </a:solidFill>
                <a:latin typeface="+mn-lt"/>
                <a:ea typeface="+mn-ea"/>
                <a:cs typeface="+mn-cs"/>
              </a:rPr>
              <a:t>correctly lemmatize words. Particular languages and domains may also require</a:t>
            </a:r>
          </a:p>
          <a:p>
            <a:r>
              <a:rPr lang="en-US" sz="1200" b="0" i="0" u="none" strike="noStrike" kern="1200" baseline="0" dirty="0">
                <a:solidFill>
                  <a:schemeClr val="tx1"/>
                </a:solidFill>
                <a:latin typeface="+mn-lt"/>
                <a:ea typeface="+mn-ea"/>
                <a:cs typeface="+mn-cs"/>
              </a:rPr>
              <a:t>special stemming rules. Nevertheless, the exact stemmed forms do not matter,</a:t>
            </a:r>
          </a:p>
          <a:p>
            <a:r>
              <a:rPr lang="en-US" sz="1200" b="0" i="0" u="none" strike="noStrike" kern="1200" baseline="0" dirty="0">
                <a:solidFill>
                  <a:schemeClr val="tx1"/>
                </a:solidFill>
                <a:latin typeface="+mn-lt"/>
                <a:ea typeface="+mn-ea"/>
                <a:cs typeface="+mn-cs"/>
              </a:rPr>
              <a:t>only the equivalence classes they form. Figure 3 gives an example of stemming</a:t>
            </a:r>
          </a:p>
          <a:p>
            <a:r>
              <a:rPr lang="en-US" sz="1200" b="0" i="0" u="none" strike="noStrike" kern="1200" baseline="0" dirty="0">
                <a:solidFill>
                  <a:schemeClr val="tx1"/>
                </a:solidFill>
                <a:latin typeface="+mn-lt"/>
                <a:ea typeface="+mn-ea"/>
                <a:cs typeface="+mn-cs"/>
              </a:rPr>
              <a:t>performed by Python NLTK23 using the Porter stemming algorithm.</a:t>
            </a:r>
            <a:endParaRPr lang="en-IL" dirty="0"/>
          </a:p>
        </p:txBody>
      </p:sp>
      <p:sp>
        <p:nvSpPr>
          <p:cNvPr id="4" name="Slide Number Placeholder 3"/>
          <p:cNvSpPr>
            <a:spLocks noGrp="1"/>
          </p:cNvSpPr>
          <p:nvPr>
            <p:ph type="sldNum" sz="quarter" idx="10"/>
          </p:nvPr>
        </p:nvSpPr>
        <p:spPr/>
        <p:txBody>
          <a:bodyPr/>
          <a:lstStyle/>
          <a:p>
            <a:fld id="{C5C825C9-7D12-490B-9D3C-721E420E8116}" type="slidenum">
              <a:rPr lang="en-IL" smtClean="0"/>
              <a:t>37</a:t>
            </a:fld>
            <a:endParaRPr lang="en-IL"/>
          </a:p>
        </p:txBody>
      </p:sp>
    </p:spTree>
    <p:extLst>
      <p:ext uri="{BB962C8B-B14F-4D97-AF65-F5344CB8AC3E}">
        <p14:creationId xmlns:p14="http://schemas.microsoft.com/office/powerpoint/2010/main" val="524774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Nevertheless, the exact stemmed forms do not matter,</a:t>
            </a:r>
            <a:r>
              <a:rPr lang="ru-RU" dirty="0"/>
              <a:t> </a:t>
            </a:r>
            <a:r>
              <a:rPr lang="en-US" dirty="0"/>
              <a:t>only the equivalence classes they form. Figure 3 gives an example of stemming</a:t>
            </a:r>
            <a:r>
              <a:rPr lang="ru-RU" dirty="0"/>
              <a:t> </a:t>
            </a:r>
            <a:r>
              <a:rPr lang="en-US" dirty="0"/>
              <a:t>performed by Python NLTK23 using the Porter stemming algorithm.</a:t>
            </a:r>
            <a:endParaRPr lang="en-IL" dirty="0"/>
          </a:p>
        </p:txBody>
      </p:sp>
      <p:sp>
        <p:nvSpPr>
          <p:cNvPr id="4" name="Slide Number Placeholder 3"/>
          <p:cNvSpPr>
            <a:spLocks noGrp="1"/>
          </p:cNvSpPr>
          <p:nvPr>
            <p:ph type="sldNum" sz="quarter" idx="10"/>
          </p:nvPr>
        </p:nvSpPr>
        <p:spPr/>
        <p:txBody>
          <a:bodyPr/>
          <a:lstStyle/>
          <a:p>
            <a:fld id="{C5C825C9-7D12-490B-9D3C-721E420E8116}" type="slidenum">
              <a:rPr lang="en-IL" smtClean="0"/>
              <a:t>38</a:t>
            </a:fld>
            <a:endParaRPr lang="en-IL"/>
          </a:p>
        </p:txBody>
      </p:sp>
    </p:spTree>
    <p:extLst>
      <p:ext uri="{BB962C8B-B14F-4D97-AF65-F5344CB8AC3E}">
        <p14:creationId xmlns:p14="http://schemas.microsoft.com/office/powerpoint/2010/main" val="1339735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ADF81-4DF3-49FB-B0B7-1014DA6D3B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146F0D14-12A8-4E34-9C45-FE782B1307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BC821D21-C3D2-4643-8808-0069E47128B2}"/>
              </a:ext>
            </a:extLst>
          </p:cNvPr>
          <p:cNvSpPr>
            <a:spLocks noGrp="1"/>
          </p:cNvSpPr>
          <p:nvPr>
            <p:ph type="dt" sz="half" idx="10"/>
          </p:nvPr>
        </p:nvSpPr>
        <p:spPr/>
        <p:txBody>
          <a:bodyPr/>
          <a:lstStyle/>
          <a:p>
            <a:fld id="{F5C341BF-836A-47A3-BFF3-8C62BC03A77D}" type="datetime8">
              <a:rPr lang="en-IL" smtClean="0"/>
              <a:t>11/10/2018 11:54</a:t>
            </a:fld>
            <a:endParaRPr lang="en-IL"/>
          </a:p>
        </p:txBody>
      </p:sp>
      <p:sp>
        <p:nvSpPr>
          <p:cNvPr id="5" name="Footer Placeholder 4">
            <a:extLst>
              <a:ext uri="{FF2B5EF4-FFF2-40B4-BE49-F238E27FC236}">
                <a16:creationId xmlns:a16="http://schemas.microsoft.com/office/drawing/2014/main" id="{219C66B1-B281-4BE1-85F0-36E7FED4209E}"/>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D5C000D3-7A8E-4415-8CB0-A12095F52E66}"/>
              </a:ext>
            </a:extLst>
          </p:cNvPr>
          <p:cNvSpPr>
            <a:spLocks noGrp="1"/>
          </p:cNvSpPr>
          <p:nvPr>
            <p:ph type="sldNum" sz="quarter" idx="12"/>
          </p:nvPr>
        </p:nvSpPr>
        <p:spPr/>
        <p:txBody>
          <a:bodyPr/>
          <a:lstStyle/>
          <a:p>
            <a:fld id="{9083F240-2B89-434C-B7CF-9EF477DB1205}" type="slidenum">
              <a:rPr lang="en-IL" smtClean="0"/>
              <a:t>‹#›</a:t>
            </a:fld>
            <a:endParaRPr lang="en-IL"/>
          </a:p>
        </p:txBody>
      </p:sp>
    </p:spTree>
    <p:extLst>
      <p:ext uri="{BB962C8B-B14F-4D97-AF65-F5344CB8AC3E}">
        <p14:creationId xmlns:p14="http://schemas.microsoft.com/office/powerpoint/2010/main" val="37770085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E1DDD-3B90-48FB-8083-7B6C6E480E8C}"/>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72EC707D-50AB-4ECF-BD77-CFC1C47D8FA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FDFC6EB4-61B9-41CD-854B-171F7C11B424}"/>
              </a:ext>
            </a:extLst>
          </p:cNvPr>
          <p:cNvSpPr>
            <a:spLocks noGrp="1"/>
          </p:cNvSpPr>
          <p:nvPr>
            <p:ph type="dt" sz="half" idx="10"/>
          </p:nvPr>
        </p:nvSpPr>
        <p:spPr/>
        <p:txBody>
          <a:bodyPr/>
          <a:lstStyle/>
          <a:p>
            <a:fld id="{AFAC2404-6120-46CA-9FB8-664F47193D42}" type="datetime8">
              <a:rPr lang="en-IL" smtClean="0"/>
              <a:t>11/10/2018 11:54</a:t>
            </a:fld>
            <a:endParaRPr lang="en-IL"/>
          </a:p>
        </p:txBody>
      </p:sp>
      <p:sp>
        <p:nvSpPr>
          <p:cNvPr id="5" name="Footer Placeholder 4">
            <a:extLst>
              <a:ext uri="{FF2B5EF4-FFF2-40B4-BE49-F238E27FC236}">
                <a16:creationId xmlns:a16="http://schemas.microsoft.com/office/drawing/2014/main" id="{E4574751-A33E-4901-A898-D9BDCC8EEB41}"/>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F831CA45-904B-4B37-B6C5-0FEB42485220}"/>
              </a:ext>
            </a:extLst>
          </p:cNvPr>
          <p:cNvSpPr>
            <a:spLocks noGrp="1"/>
          </p:cNvSpPr>
          <p:nvPr>
            <p:ph type="sldNum" sz="quarter" idx="12"/>
          </p:nvPr>
        </p:nvSpPr>
        <p:spPr/>
        <p:txBody>
          <a:bodyPr/>
          <a:lstStyle/>
          <a:p>
            <a:fld id="{9083F240-2B89-434C-B7CF-9EF477DB1205}" type="slidenum">
              <a:rPr lang="en-IL" smtClean="0"/>
              <a:t>‹#›</a:t>
            </a:fld>
            <a:endParaRPr lang="en-IL"/>
          </a:p>
        </p:txBody>
      </p:sp>
    </p:spTree>
    <p:extLst>
      <p:ext uri="{BB962C8B-B14F-4D97-AF65-F5344CB8AC3E}">
        <p14:creationId xmlns:p14="http://schemas.microsoft.com/office/powerpoint/2010/main" val="4144702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8BB0AC-BB8D-4AE0-AE5D-061614CDC5E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9A41F490-B295-4CC4-9343-38F3FA27353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AB0619E7-85C5-4BC1-94BB-4D4FBD537874}"/>
              </a:ext>
            </a:extLst>
          </p:cNvPr>
          <p:cNvSpPr>
            <a:spLocks noGrp="1"/>
          </p:cNvSpPr>
          <p:nvPr>
            <p:ph type="dt" sz="half" idx="10"/>
          </p:nvPr>
        </p:nvSpPr>
        <p:spPr/>
        <p:txBody>
          <a:bodyPr/>
          <a:lstStyle/>
          <a:p>
            <a:fld id="{7302CF5D-E2A1-4138-B5D3-B7755B75082F}" type="datetime8">
              <a:rPr lang="en-IL" smtClean="0"/>
              <a:t>11/10/2018 11:54</a:t>
            </a:fld>
            <a:endParaRPr lang="en-IL"/>
          </a:p>
        </p:txBody>
      </p:sp>
      <p:sp>
        <p:nvSpPr>
          <p:cNvPr id="5" name="Footer Placeholder 4">
            <a:extLst>
              <a:ext uri="{FF2B5EF4-FFF2-40B4-BE49-F238E27FC236}">
                <a16:creationId xmlns:a16="http://schemas.microsoft.com/office/drawing/2014/main" id="{61708138-9589-4D45-A79E-F9E9226CF0FC}"/>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A355965B-FD91-4D22-880F-90D063370089}"/>
              </a:ext>
            </a:extLst>
          </p:cNvPr>
          <p:cNvSpPr>
            <a:spLocks noGrp="1"/>
          </p:cNvSpPr>
          <p:nvPr>
            <p:ph type="sldNum" sz="quarter" idx="12"/>
          </p:nvPr>
        </p:nvSpPr>
        <p:spPr/>
        <p:txBody>
          <a:bodyPr/>
          <a:lstStyle/>
          <a:p>
            <a:fld id="{9083F240-2B89-434C-B7CF-9EF477DB1205}" type="slidenum">
              <a:rPr lang="en-IL" smtClean="0"/>
              <a:t>‹#›</a:t>
            </a:fld>
            <a:endParaRPr lang="en-IL"/>
          </a:p>
        </p:txBody>
      </p:sp>
    </p:spTree>
    <p:extLst>
      <p:ext uri="{BB962C8B-B14F-4D97-AF65-F5344CB8AC3E}">
        <p14:creationId xmlns:p14="http://schemas.microsoft.com/office/powerpoint/2010/main" val="167984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F28BD-5D4A-49F3-953B-24A2B99D3BE3}"/>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BB30F5D1-54EE-41B8-85F6-394FC391B47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C9E9E9C5-DBFE-4585-9A29-2DE252E32191}"/>
              </a:ext>
            </a:extLst>
          </p:cNvPr>
          <p:cNvSpPr>
            <a:spLocks noGrp="1"/>
          </p:cNvSpPr>
          <p:nvPr>
            <p:ph type="dt" sz="half" idx="10"/>
          </p:nvPr>
        </p:nvSpPr>
        <p:spPr/>
        <p:txBody>
          <a:bodyPr/>
          <a:lstStyle/>
          <a:p>
            <a:fld id="{DE1CCCBE-1D90-4393-B7F8-B3964EC8A6FC}" type="datetime8">
              <a:rPr lang="en-IL" smtClean="0"/>
              <a:t>11/10/2018 11:54</a:t>
            </a:fld>
            <a:endParaRPr lang="en-IL"/>
          </a:p>
        </p:txBody>
      </p:sp>
      <p:sp>
        <p:nvSpPr>
          <p:cNvPr id="5" name="Footer Placeholder 4">
            <a:extLst>
              <a:ext uri="{FF2B5EF4-FFF2-40B4-BE49-F238E27FC236}">
                <a16:creationId xmlns:a16="http://schemas.microsoft.com/office/drawing/2014/main" id="{2C223C08-F94F-40BA-83BD-B9CF423BCFE7}"/>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120A0559-D8E9-4444-8E98-1D8B3345E043}"/>
              </a:ext>
            </a:extLst>
          </p:cNvPr>
          <p:cNvSpPr>
            <a:spLocks noGrp="1"/>
          </p:cNvSpPr>
          <p:nvPr>
            <p:ph type="sldNum" sz="quarter" idx="12"/>
          </p:nvPr>
        </p:nvSpPr>
        <p:spPr/>
        <p:txBody>
          <a:bodyPr/>
          <a:lstStyle/>
          <a:p>
            <a:fld id="{9083F240-2B89-434C-B7CF-9EF477DB1205}" type="slidenum">
              <a:rPr lang="en-IL" smtClean="0"/>
              <a:t>‹#›</a:t>
            </a:fld>
            <a:endParaRPr lang="en-IL"/>
          </a:p>
        </p:txBody>
      </p:sp>
    </p:spTree>
    <p:extLst>
      <p:ext uri="{BB962C8B-B14F-4D97-AF65-F5344CB8AC3E}">
        <p14:creationId xmlns:p14="http://schemas.microsoft.com/office/powerpoint/2010/main" val="315581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42726-E574-44D9-9F70-D409F5A452D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ECF25B97-032A-4EE9-AF13-5FC0ED8EFD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62708C6-DF01-4B5D-91F3-950161AB9C1F}"/>
              </a:ext>
            </a:extLst>
          </p:cNvPr>
          <p:cNvSpPr>
            <a:spLocks noGrp="1"/>
          </p:cNvSpPr>
          <p:nvPr>
            <p:ph type="dt" sz="half" idx="10"/>
          </p:nvPr>
        </p:nvSpPr>
        <p:spPr/>
        <p:txBody>
          <a:bodyPr/>
          <a:lstStyle/>
          <a:p>
            <a:fld id="{E5044597-8FF8-49F8-8D2D-BFE74BBEFE7A}" type="datetime8">
              <a:rPr lang="en-IL" smtClean="0"/>
              <a:t>11/10/2018 11:54</a:t>
            </a:fld>
            <a:endParaRPr lang="en-IL"/>
          </a:p>
        </p:txBody>
      </p:sp>
      <p:sp>
        <p:nvSpPr>
          <p:cNvPr id="5" name="Footer Placeholder 4">
            <a:extLst>
              <a:ext uri="{FF2B5EF4-FFF2-40B4-BE49-F238E27FC236}">
                <a16:creationId xmlns:a16="http://schemas.microsoft.com/office/drawing/2014/main" id="{E4BD9110-3AD0-4D88-B974-4F2858956A0B}"/>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04864999-97CD-44FE-A21C-70B9D29708EE}"/>
              </a:ext>
            </a:extLst>
          </p:cNvPr>
          <p:cNvSpPr>
            <a:spLocks noGrp="1"/>
          </p:cNvSpPr>
          <p:nvPr>
            <p:ph type="sldNum" sz="quarter" idx="12"/>
          </p:nvPr>
        </p:nvSpPr>
        <p:spPr/>
        <p:txBody>
          <a:bodyPr/>
          <a:lstStyle/>
          <a:p>
            <a:fld id="{9083F240-2B89-434C-B7CF-9EF477DB1205}" type="slidenum">
              <a:rPr lang="en-IL" smtClean="0"/>
              <a:t>‹#›</a:t>
            </a:fld>
            <a:endParaRPr lang="en-IL"/>
          </a:p>
        </p:txBody>
      </p:sp>
    </p:spTree>
    <p:extLst>
      <p:ext uri="{BB962C8B-B14F-4D97-AF65-F5344CB8AC3E}">
        <p14:creationId xmlns:p14="http://schemas.microsoft.com/office/powerpoint/2010/main" val="3436068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919EF-9239-4716-B227-ECC0F5DCB5BD}"/>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0BC4466A-8E55-4282-A131-AFEAC8EBB5F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05730692-0A87-41E5-8A67-7A864FD2196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43A68ED7-9FC0-4C62-A410-5D93AE2F2D79}"/>
              </a:ext>
            </a:extLst>
          </p:cNvPr>
          <p:cNvSpPr>
            <a:spLocks noGrp="1"/>
          </p:cNvSpPr>
          <p:nvPr>
            <p:ph type="dt" sz="half" idx="10"/>
          </p:nvPr>
        </p:nvSpPr>
        <p:spPr/>
        <p:txBody>
          <a:bodyPr/>
          <a:lstStyle/>
          <a:p>
            <a:fld id="{F4849C62-F774-4E22-904C-B5C737752923}" type="datetime8">
              <a:rPr lang="en-IL" smtClean="0"/>
              <a:t>11/10/2018 11:54</a:t>
            </a:fld>
            <a:endParaRPr lang="en-IL"/>
          </a:p>
        </p:txBody>
      </p:sp>
      <p:sp>
        <p:nvSpPr>
          <p:cNvPr id="6" name="Footer Placeholder 5">
            <a:extLst>
              <a:ext uri="{FF2B5EF4-FFF2-40B4-BE49-F238E27FC236}">
                <a16:creationId xmlns:a16="http://schemas.microsoft.com/office/drawing/2014/main" id="{81A25668-C343-4139-B4E2-8686C5040258}"/>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234EEAD2-0ABF-47C2-BB74-E44A33CACEFD}"/>
              </a:ext>
            </a:extLst>
          </p:cNvPr>
          <p:cNvSpPr>
            <a:spLocks noGrp="1"/>
          </p:cNvSpPr>
          <p:nvPr>
            <p:ph type="sldNum" sz="quarter" idx="12"/>
          </p:nvPr>
        </p:nvSpPr>
        <p:spPr/>
        <p:txBody>
          <a:bodyPr/>
          <a:lstStyle/>
          <a:p>
            <a:fld id="{9083F240-2B89-434C-B7CF-9EF477DB1205}" type="slidenum">
              <a:rPr lang="en-IL" smtClean="0"/>
              <a:t>‹#›</a:t>
            </a:fld>
            <a:endParaRPr lang="en-IL"/>
          </a:p>
        </p:txBody>
      </p:sp>
    </p:spTree>
    <p:extLst>
      <p:ext uri="{BB962C8B-B14F-4D97-AF65-F5344CB8AC3E}">
        <p14:creationId xmlns:p14="http://schemas.microsoft.com/office/powerpoint/2010/main" val="1424686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73662-1DC3-4DAD-9AB3-74E6DEBE09F9}"/>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707459C0-2455-4CE7-828D-38C7332752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0313494-8F3B-4E58-B398-8468B922393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D715C1FD-07A9-4DB4-B5C3-6EDEBFB591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20B60E1-FE45-4CF3-A0E0-22D4C642D9A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8BA963D6-DFF2-482B-B789-6DB6CB150CD1}"/>
              </a:ext>
            </a:extLst>
          </p:cNvPr>
          <p:cNvSpPr>
            <a:spLocks noGrp="1"/>
          </p:cNvSpPr>
          <p:nvPr>
            <p:ph type="dt" sz="half" idx="10"/>
          </p:nvPr>
        </p:nvSpPr>
        <p:spPr/>
        <p:txBody>
          <a:bodyPr/>
          <a:lstStyle/>
          <a:p>
            <a:fld id="{8F6584B0-D20F-4364-A745-EC0BA697F327}" type="datetime8">
              <a:rPr lang="en-IL" smtClean="0"/>
              <a:t>11/10/2018 11:54</a:t>
            </a:fld>
            <a:endParaRPr lang="en-IL"/>
          </a:p>
        </p:txBody>
      </p:sp>
      <p:sp>
        <p:nvSpPr>
          <p:cNvPr id="8" name="Footer Placeholder 7">
            <a:extLst>
              <a:ext uri="{FF2B5EF4-FFF2-40B4-BE49-F238E27FC236}">
                <a16:creationId xmlns:a16="http://schemas.microsoft.com/office/drawing/2014/main" id="{9B3EE674-56FB-496F-833E-1069D0F07312}"/>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9D41DFE4-EC2A-4821-A2C4-3E825256A2C7}"/>
              </a:ext>
            </a:extLst>
          </p:cNvPr>
          <p:cNvSpPr>
            <a:spLocks noGrp="1"/>
          </p:cNvSpPr>
          <p:nvPr>
            <p:ph type="sldNum" sz="quarter" idx="12"/>
          </p:nvPr>
        </p:nvSpPr>
        <p:spPr/>
        <p:txBody>
          <a:bodyPr/>
          <a:lstStyle/>
          <a:p>
            <a:fld id="{9083F240-2B89-434C-B7CF-9EF477DB1205}" type="slidenum">
              <a:rPr lang="en-IL" smtClean="0"/>
              <a:t>‹#›</a:t>
            </a:fld>
            <a:endParaRPr lang="en-IL"/>
          </a:p>
        </p:txBody>
      </p:sp>
    </p:spTree>
    <p:extLst>
      <p:ext uri="{BB962C8B-B14F-4D97-AF65-F5344CB8AC3E}">
        <p14:creationId xmlns:p14="http://schemas.microsoft.com/office/powerpoint/2010/main" val="4234222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077BF-1481-44D6-94E4-5250D54597F8}"/>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DBA38A42-CF15-4091-8225-B679FC8341E5}"/>
              </a:ext>
            </a:extLst>
          </p:cNvPr>
          <p:cNvSpPr>
            <a:spLocks noGrp="1"/>
          </p:cNvSpPr>
          <p:nvPr>
            <p:ph type="dt" sz="half" idx="10"/>
          </p:nvPr>
        </p:nvSpPr>
        <p:spPr/>
        <p:txBody>
          <a:bodyPr/>
          <a:lstStyle/>
          <a:p>
            <a:fld id="{AA23DCEF-0C96-48F4-9446-B78D9ADF9FE4}" type="datetime8">
              <a:rPr lang="en-IL" smtClean="0"/>
              <a:t>11/10/2018 11:54</a:t>
            </a:fld>
            <a:endParaRPr lang="en-IL"/>
          </a:p>
        </p:txBody>
      </p:sp>
      <p:sp>
        <p:nvSpPr>
          <p:cNvPr id="4" name="Footer Placeholder 3">
            <a:extLst>
              <a:ext uri="{FF2B5EF4-FFF2-40B4-BE49-F238E27FC236}">
                <a16:creationId xmlns:a16="http://schemas.microsoft.com/office/drawing/2014/main" id="{03B4572F-FE7D-4784-B3D1-EECB59578F00}"/>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C7E0FE1B-E74F-4A2D-A885-635680C3A5E3}"/>
              </a:ext>
            </a:extLst>
          </p:cNvPr>
          <p:cNvSpPr>
            <a:spLocks noGrp="1"/>
          </p:cNvSpPr>
          <p:nvPr>
            <p:ph type="sldNum" sz="quarter" idx="12"/>
          </p:nvPr>
        </p:nvSpPr>
        <p:spPr/>
        <p:txBody>
          <a:bodyPr/>
          <a:lstStyle/>
          <a:p>
            <a:fld id="{9083F240-2B89-434C-B7CF-9EF477DB1205}" type="slidenum">
              <a:rPr lang="en-IL" smtClean="0"/>
              <a:t>‹#›</a:t>
            </a:fld>
            <a:endParaRPr lang="en-IL"/>
          </a:p>
        </p:txBody>
      </p:sp>
    </p:spTree>
    <p:extLst>
      <p:ext uri="{BB962C8B-B14F-4D97-AF65-F5344CB8AC3E}">
        <p14:creationId xmlns:p14="http://schemas.microsoft.com/office/powerpoint/2010/main" val="2302991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874AB7-C255-4AC8-8E12-EC2665F0C016}"/>
              </a:ext>
            </a:extLst>
          </p:cNvPr>
          <p:cNvSpPr>
            <a:spLocks noGrp="1"/>
          </p:cNvSpPr>
          <p:nvPr>
            <p:ph type="dt" sz="half" idx="10"/>
          </p:nvPr>
        </p:nvSpPr>
        <p:spPr/>
        <p:txBody>
          <a:bodyPr/>
          <a:lstStyle/>
          <a:p>
            <a:fld id="{61586190-7069-40E2-916D-84FE9BFEEC50}" type="datetime8">
              <a:rPr lang="en-IL" smtClean="0"/>
              <a:t>11/10/2018 11:54</a:t>
            </a:fld>
            <a:endParaRPr lang="en-IL"/>
          </a:p>
        </p:txBody>
      </p:sp>
      <p:sp>
        <p:nvSpPr>
          <p:cNvPr id="3" name="Footer Placeholder 2">
            <a:extLst>
              <a:ext uri="{FF2B5EF4-FFF2-40B4-BE49-F238E27FC236}">
                <a16:creationId xmlns:a16="http://schemas.microsoft.com/office/drawing/2014/main" id="{EAF7CACC-79E5-4FB4-AD50-65DEC158A6B0}"/>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0AD5F3B1-F979-4D2A-ADAA-249FED0A64A1}"/>
              </a:ext>
            </a:extLst>
          </p:cNvPr>
          <p:cNvSpPr>
            <a:spLocks noGrp="1"/>
          </p:cNvSpPr>
          <p:nvPr>
            <p:ph type="sldNum" sz="quarter" idx="12"/>
          </p:nvPr>
        </p:nvSpPr>
        <p:spPr/>
        <p:txBody>
          <a:bodyPr/>
          <a:lstStyle/>
          <a:p>
            <a:fld id="{9083F240-2B89-434C-B7CF-9EF477DB1205}" type="slidenum">
              <a:rPr lang="en-IL" smtClean="0"/>
              <a:t>‹#›</a:t>
            </a:fld>
            <a:endParaRPr lang="en-IL"/>
          </a:p>
        </p:txBody>
      </p:sp>
    </p:spTree>
    <p:extLst>
      <p:ext uri="{BB962C8B-B14F-4D97-AF65-F5344CB8AC3E}">
        <p14:creationId xmlns:p14="http://schemas.microsoft.com/office/powerpoint/2010/main" val="2341811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9969F-C91C-40A7-B485-5A024C44F5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453BF816-9D76-400F-9D1E-669A3C3276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98D79D57-BC6A-4267-9F0F-2633DE1722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E43F93D-6F9D-4BF6-84CE-961E11E3A79C}"/>
              </a:ext>
            </a:extLst>
          </p:cNvPr>
          <p:cNvSpPr>
            <a:spLocks noGrp="1"/>
          </p:cNvSpPr>
          <p:nvPr>
            <p:ph type="dt" sz="half" idx="10"/>
          </p:nvPr>
        </p:nvSpPr>
        <p:spPr/>
        <p:txBody>
          <a:bodyPr/>
          <a:lstStyle/>
          <a:p>
            <a:fld id="{432E9DA8-7F9D-46C8-BDF4-9B34490D140C}" type="datetime8">
              <a:rPr lang="en-IL" smtClean="0"/>
              <a:t>11/10/2018 11:54</a:t>
            </a:fld>
            <a:endParaRPr lang="en-IL"/>
          </a:p>
        </p:txBody>
      </p:sp>
      <p:sp>
        <p:nvSpPr>
          <p:cNvPr id="6" name="Footer Placeholder 5">
            <a:extLst>
              <a:ext uri="{FF2B5EF4-FFF2-40B4-BE49-F238E27FC236}">
                <a16:creationId xmlns:a16="http://schemas.microsoft.com/office/drawing/2014/main" id="{3795F230-96AF-4F24-A2A9-D790B75178EA}"/>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CB1E8FC8-525C-4E8D-BF0B-EC0030ACF499}"/>
              </a:ext>
            </a:extLst>
          </p:cNvPr>
          <p:cNvSpPr>
            <a:spLocks noGrp="1"/>
          </p:cNvSpPr>
          <p:nvPr>
            <p:ph type="sldNum" sz="quarter" idx="12"/>
          </p:nvPr>
        </p:nvSpPr>
        <p:spPr/>
        <p:txBody>
          <a:bodyPr/>
          <a:lstStyle/>
          <a:p>
            <a:fld id="{9083F240-2B89-434C-B7CF-9EF477DB1205}" type="slidenum">
              <a:rPr lang="en-IL" smtClean="0"/>
              <a:t>‹#›</a:t>
            </a:fld>
            <a:endParaRPr lang="en-IL"/>
          </a:p>
        </p:txBody>
      </p:sp>
    </p:spTree>
    <p:extLst>
      <p:ext uri="{BB962C8B-B14F-4D97-AF65-F5344CB8AC3E}">
        <p14:creationId xmlns:p14="http://schemas.microsoft.com/office/powerpoint/2010/main" val="3794471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265FF-992C-4762-9610-65C5D1178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DF19BEC5-6061-47DD-95EF-0AB4A10CB9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DD16CA85-93FD-4CD0-A298-151D35E04C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7317BA-6F53-4664-8A38-5E3B62F67EFE}"/>
              </a:ext>
            </a:extLst>
          </p:cNvPr>
          <p:cNvSpPr>
            <a:spLocks noGrp="1"/>
          </p:cNvSpPr>
          <p:nvPr>
            <p:ph type="dt" sz="half" idx="10"/>
          </p:nvPr>
        </p:nvSpPr>
        <p:spPr/>
        <p:txBody>
          <a:bodyPr/>
          <a:lstStyle/>
          <a:p>
            <a:fld id="{A57A0DA0-447B-4F27-9030-3CADBC3DD83E}" type="datetime8">
              <a:rPr lang="en-IL" smtClean="0"/>
              <a:t>11/10/2018 11:54</a:t>
            </a:fld>
            <a:endParaRPr lang="en-IL"/>
          </a:p>
        </p:txBody>
      </p:sp>
      <p:sp>
        <p:nvSpPr>
          <p:cNvPr id="6" name="Footer Placeholder 5">
            <a:extLst>
              <a:ext uri="{FF2B5EF4-FFF2-40B4-BE49-F238E27FC236}">
                <a16:creationId xmlns:a16="http://schemas.microsoft.com/office/drawing/2014/main" id="{6AC440DD-4409-4412-9335-6D960CF3E669}"/>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F35FD47A-2698-4193-9D54-5B573F17C11A}"/>
              </a:ext>
            </a:extLst>
          </p:cNvPr>
          <p:cNvSpPr>
            <a:spLocks noGrp="1"/>
          </p:cNvSpPr>
          <p:nvPr>
            <p:ph type="sldNum" sz="quarter" idx="12"/>
          </p:nvPr>
        </p:nvSpPr>
        <p:spPr/>
        <p:txBody>
          <a:bodyPr/>
          <a:lstStyle/>
          <a:p>
            <a:fld id="{9083F240-2B89-434C-B7CF-9EF477DB1205}" type="slidenum">
              <a:rPr lang="en-IL" smtClean="0"/>
              <a:t>‹#›</a:t>
            </a:fld>
            <a:endParaRPr lang="en-IL"/>
          </a:p>
        </p:txBody>
      </p:sp>
    </p:spTree>
    <p:extLst>
      <p:ext uri="{BB962C8B-B14F-4D97-AF65-F5344CB8AC3E}">
        <p14:creationId xmlns:p14="http://schemas.microsoft.com/office/powerpoint/2010/main" val="986195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2AE94B-E2BA-4530-B347-E4C5A2048D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E128069E-47B8-40F3-905A-AD38B7DB1E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F20D8137-EAFD-4E2B-B9A7-986733ED4B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CFDC73-536D-438B-9E9B-76F5471F05DA}" type="datetime8">
              <a:rPr lang="en-IL" smtClean="0"/>
              <a:t>11/10/2018 11:54</a:t>
            </a:fld>
            <a:endParaRPr lang="en-IL"/>
          </a:p>
        </p:txBody>
      </p:sp>
      <p:sp>
        <p:nvSpPr>
          <p:cNvPr id="5" name="Footer Placeholder 4">
            <a:extLst>
              <a:ext uri="{FF2B5EF4-FFF2-40B4-BE49-F238E27FC236}">
                <a16:creationId xmlns:a16="http://schemas.microsoft.com/office/drawing/2014/main" id="{BA73D4A8-B193-4E0C-9A44-5F757F17D1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a:extLst>
              <a:ext uri="{FF2B5EF4-FFF2-40B4-BE49-F238E27FC236}">
                <a16:creationId xmlns:a16="http://schemas.microsoft.com/office/drawing/2014/main" id="{2003D657-FDA1-4585-AB53-71340D7038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83F240-2B89-434C-B7CF-9EF477DB1205}" type="slidenum">
              <a:rPr lang="en-IL" smtClean="0"/>
              <a:t>‹#›</a:t>
            </a:fld>
            <a:endParaRPr lang="en-IL"/>
          </a:p>
        </p:txBody>
      </p:sp>
    </p:spTree>
    <p:extLst>
      <p:ext uri="{BB962C8B-B14F-4D97-AF65-F5344CB8AC3E}">
        <p14:creationId xmlns:p14="http://schemas.microsoft.com/office/powerpoint/2010/main" val="14922940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1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jpeg"/><Relationship Id="rId4" Type="http://schemas.openxmlformats.org/officeDocument/2006/relationships/image" Target="../media/image40.jpg"/></Relationships>
</file>

<file path=ppt/slides/_rels/slide1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1.jpeg"/><Relationship Id="rId4" Type="http://schemas.openxmlformats.org/officeDocument/2006/relationships/image" Target="../media/image40.jpg"/></Relationships>
</file>

<file path=ppt/slides/_rels/slide2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39.jpeg"/><Relationship Id="rId7"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1.jpeg"/><Relationship Id="rId4" Type="http://schemas.openxmlformats.org/officeDocument/2006/relationships/image" Target="../media/image40.jp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jpeg"/><Relationship Id="rId4" Type="http://schemas.openxmlformats.org/officeDocument/2006/relationships/image" Target="../media/image49.jpeg"/></Relationships>
</file>

<file path=ppt/slides/_rels/slide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hyperlink" Target="http://www.ranks.nl/stopwords"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6.jpe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hyperlink" Target="https://www.englisch-hilfen.de/en/words/synonyms.htm"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hyperlink" Target="http://wordnetweb.princeton.edu/perl/webwn"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eg"/><Relationship Id="rId1" Type="http://schemas.openxmlformats.org/officeDocument/2006/relationships/slideLayout" Target="../slideLayouts/slideLayout2.xml"/><Relationship Id="rId4" Type="http://schemas.openxmlformats.org/officeDocument/2006/relationships/image" Target="../media/image72.gif"/></Relationships>
</file>

<file path=ppt/slides/_rels/slide44.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hyperlink" Target="http://corenlp.run/"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hyperlink" Target="http://corenlp.run/"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3.jpeg"/></Relationships>
</file>

<file path=ppt/slides/_rels/slide54.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5.jpeg"/></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89.jpeg"/><Relationship Id="rId4" Type="http://schemas.openxmlformats.org/officeDocument/2006/relationships/image" Target="../media/image88.png"/></Relationships>
</file>

<file path=ppt/slides/_rels/slide5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60.xml.rels><?xml version="1.0" encoding="UTF-8" standalone="yes"?>
<Relationships xmlns="http://schemas.openxmlformats.org/package/2006/relationships"><Relationship Id="rId2" Type="http://schemas.openxmlformats.org/officeDocument/2006/relationships/hyperlink" Target="http://www.elsnet.org/dox/blark.html"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e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gif"/></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7D02E-22FB-4BA6-A313-40C9AD08FEC7}"/>
              </a:ext>
            </a:extLst>
          </p:cNvPr>
          <p:cNvSpPr>
            <a:spLocks noGrp="1"/>
          </p:cNvSpPr>
          <p:nvPr>
            <p:ph type="ctrTitle"/>
          </p:nvPr>
        </p:nvSpPr>
        <p:spPr/>
        <p:txBody>
          <a:bodyPr>
            <a:normAutofit/>
          </a:bodyPr>
          <a:lstStyle/>
          <a:p>
            <a:r>
              <a:rPr lang="en-US" dirty="0">
                <a:solidFill>
                  <a:schemeClr val="bg2">
                    <a:lumMod val="75000"/>
                  </a:schemeClr>
                </a:solidFill>
              </a:rPr>
              <a:t>Information Retrieval</a:t>
            </a:r>
            <a:r>
              <a:rPr lang="en-US" dirty="0"/>
              <a:t>: History, </a:t>
            </a:r>
            <a:r>
              <a:rPr lang="en-US" b="1" dirty="0"/>
              <a:t>Tasks</a:t>
            </a:r>
            <a:r>
              <a:rPr lang="en-US" dirty="0"/>
              <a:t> and </a:t>
            </a:r>
            <a:r>
              <a:rPr lang="en-US" b="1" dirty="0"/>
              <a:t>Challenges</a:t>
            </a:r>
            <a:endParaRPr lang="en-IL" b="1" dirty="0"/>
          </a:p>
        </p:txBody>
      </p:sp>
      <p:sp>
        <p:nvSpPr>
          <p:cNvPr id="3" name="Subtitle 2">
            <a:extLst>
              <a:ext uri="{FF2B5EF4-FFF2-40B4-BE49-F238E27FC236}">
                <a16:creationId xmlns:a16="http://schemas.microsoft.com/office/drawing/2014/main" id="{0974E48A-4CBB-4581-A128-9D2A6CDC7E53}"/>
              </a:ext>
            </a:extLst>
          </p:cNvPr>
          <p:cNvSpPr>
            <a:spLocks noGrp="1"/>
          </p:cNvSpPr>
          <p:nvPr>
            <p:ph type="subTitle" idx="1"/>
          </p:nvPr>
        </p:nvSpPr>
        <p:spPr/>
        <p:txBody>
          <a:bodyPr/>
          <a:lstStyle/>
          <a:p>
            <a:r>
              <a:rPr lang="en-US" dirty="0"/>
              <a:t>Marina Litvak</a:t>
            </a:r>
          </a:p>
          <a:p>
            <a:r>
              <a:rPr lang="en-US" dirty="0"/>
              <a:t>SCE, Software Engineering dept., Israel</a:t>
            </a:r>
          </a:p>
          <a:p>
            <a:endParaRPr lang="en-IL" dirty="0"/>
          </a:p>
        </p:txBody>
      </p:sp>
      <p:pic>
        <p:nvPicPr>
          <p:cNvPr id="5" name="Picture 4">
            <a:extLst>
              <a:ext uri="{FF2B5EF4-FFF2-40B4-BE49-F238E27FC236}">
                <a16:creationId xmlns:a16="http://schemas.microsoft.com/office/drawing/2014/main" id="{C518F580-F002-446B-8206-2A8714533B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3572540" cy="1230368"/>
          </a:xfrm>
          <a:prstGeom prst="rect">
            <a:avLst/>
          </a:prstGeom>
        </p:spPr>
      </p:pic>
      <p:pic>
        <p:nvPicPr>
          <p:cNvPr id="7170" name="Picture 2" descr="BUPT LOGO.png">
            <a:extLst>
              <a:ext uri="{FF2B5EF4-FFF2-40B4-BE49-F238E27FC236}">
                <a16:creationId xmlns:a16="http://schemas.microsoft.com/office/drawing/2014/main" id="{17FE0EF4-F43A-4F53-AB5D-10E6F03530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4399" y="0"/>
            <a:ext cx="2387600" cy="23876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BB6AF94-BCE1-4A94-9049-A91FE576A8F5}"/>
              </a:ext>
            </a:extLst>
          </p:cNvPr>
          <p:cNvSpPr>
            <a:spLocks noGrp="1"/>
          </p:cNvSpPr>
          <p:nvPr>
            <p:ph type="sldNum" sz="quarter" idx="12"/>
          </p:nvPr>
        </p:nvSpPr>
        <p:spPr/>
        <p:txBody>
          <a:bodyPr/>
          <a:lstStyle/>
          <a:p>
            <a:fld id="{9083F240-2B89-434C-B7CF-9EF477DB1205}" type="slidenum">
              <a:rPr lang="en-IL" smtClean="0"/>
              <a:t>1</a:t>
            </a:fld>
            <a:endParaRPr lang="en-IL"/>
          </a:p>
        </p:txBody>
      </p:sp>
    </p:spTree>
    <p:extLst>
      <p:ext uri="{BB962C8B-B14F-4D97-AF65-F5344CB8AC3E}">
        <p14:creationId xmlns:p14="http://schemas.microsoft.com/office/powerpoint/2010/main" val="92496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BF8A-FBB9-4B9C-B2AE-3EE0E6F51DBB}"/>
              </a:ext>
            </a:extLst>
          </p:cNvPr>
          <p:cNvSpPr>
            <a:spLocks noGrp="1"/>
          </p:cNvSpPr>
          <p:nvPr>
            <p:ph type="title"/>
          </p:nvPr>
        </p:nvSpPr>
        <p:spPr/>
        <p:txBody>
          <a:bodyPr/>
          <a:lstStyle/>
          <a:p>
            <a:r>
              <a:rPr lang="en-US" dirty="0"/>
              <a:t>Search (information retrieval)</a:t>
            </a:r>
            <a:endParaRPr lang="en-IL" dirty="0"/>
          </a:p>
        </p:txBody>
      </p:sp>
      <p:sp>
        <p:nvSpPr>
          <p:cNvPr id="3" name="Content Placeholder 2">
            <a:extLst>
              <a:ext uri="{FF2B5EF4-FFF2-40B4-BE49-F238E27FC236}">
                <a16:creationId xmlns:a16="http://schemas.microsoft.com/office/drawing/2014/main" id="{FFDAA5DB-4920-4DC0-8A7D-221FA43207A5}"/>
              </a:ext>
            </a:extLst>
          </p:cNvPr>
          <p:cNvSpPr>
            <a:spLocks noGrp="1"/>
          </p:cNvSpPr>
          <p:nvPr>
            <p:ph idx="1"/>
          </p:nvPr>
        </p:nvSpPr>
        <p:spPr/>
        <p:txBody>
          <a:bodyPr>
            <a:normAutofit fontScale="92500" lnSpcReduction="20000"/>
          </a:bodyPr>
          <a:lstStyle/>
          <a:p>
            <a:r>
              <a:rPr lang="en-US" dirty="0"/>
              <a:t>For a user – just using a search engine (query, logic operators)</a:t>
            </a:r>
          </a:p>
          <a:p>
            <a:endParaRPr lang="en-US" dirty="0"/>
          </a:p>
          <a:p>
            <a:r>
              <a:rPr lang="en-US" dirty="0"/>
              <a:t>For a developer:</a:t>
            </a:r>
          </a:p>
          <a:p>
            <a:pPr lvl="1"/>
            <a:r>
              <a:rPr lang="en-US" dirty="0">
                <a:solidFill>
                  <a:srgbClr val="C00000"/>
                </a:solidFill>
              </a:rPr>
              <a:t>Text preprocessing </a:t>
            </a:r>
          </a:p>
          <a:p>
            <a:pPr lvl="1"/>
            <a:r>
              <a:rPr lang="en-US" sz="2600" dirty="0">
                <a:solidFill>
                  <a:schemeClr val="accent1"/>
                </a:solidFill>
              </a:rPr>
              <a:t>Text representation </a:t>
            </a:r>
            <a:r>
              <a:rPr lang="en-US" dirty="0"/>
              <a:t>(bag-of-words, VSM, as </a:t>
            </a:r>
            <a:r>
              <a:rPr lang="en-US" dirty="0">
                <a:solidFill>
                  <a:schemeClr val="accent1">
                    <a:lumMod val="75000"/>
                  </a:schemeClr>
                </a:solidFill>
              </a:rPr>
              <a:t>described in Natalia’s talk)</a:t>
            </a:r>
          </a:p>
          <a:p>
            <a:pPr lvl="1"/>
            <a:r>
              <a:rPr lang="en-US" dirty="0"/>
              <a:t>Text Indexing (inversed index, …)</a:t>
            </a:r>
          </a:p>
          <a:p>
            <a:pPr lvl="1"/>
            <a:r>
              <a:rPr lang="en-US" dirty="0"/>
              <a:t>Text storage (distributed)</a:t>
            </a:r>
          </a:p>
          <a:p>
            <a:pPr lvl="1"/>
            <a:r>
              <a:rPr lang="en-US" dirty="0"/>
              <a:t>Efficient retrieval (with map-reduce)</a:t>
            </a:r>
          </a:p>
          <a:p>
            <a:pPr lvl="1"/>
            <a:r>
              <a:rPr lang="en-US" dirty="0"/>
              <a:t>Advanced search (logic operators)</a:t>
            </a:r>
          </a:p>
          <a:p>
            <a:pPr lvl="1"/>
            <a:r>
              <a:rPr lang="en-US" dirty="0">
                <a:solidFill>
                  <a:srgbClr val="C00000"/>
                </a:solidFill>
              </a:rPr>
              <a:t>Evaluation</a:t>
            </a:r>
          </a:p>
          <a:p>
            <a:pPr lvl="1"/>
            <a:endParaRPr lang="en-US" dirty="0"/>
          </a:p>
          <a:p>
            <a:r>
              <a:rPr lang="en-US" dirty="0"/>
              <a:t>Recommended book: </a:t>
            </a:r>
          </a:p>
        </p:txBody>
      </p:sp>
      <p:pic>
        <p:nvPicPr>
          <p:cNvPr id="5" name="Picture 4">
            <a:extLst>
              <a:ext uri="{FF2B5EF4-FFF2-40B4-BE49-F238E27FC236}">
                <a16:creationId xmlns:a16="http://schemas.microsoft.com/office/drawing/2014/main" id="{4AB43920-501C-41DB-9B40-BAAB98CBB0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690" y="3559629"/>
            <a:ext cx="1181590" cy="1245965"/>
          </a:xfrm>
          <a:prstGeom prst="rect">
            <a:avLst/>
          </a:prstGeom>
        </p:spPr>
      </p:pic>
      <p:pic>
        <p:nvPicPr>
          <p:cNvPr id="10" name="Picture 9">
            <a:extLst>
              <a:ext uri="{FF2B5EF4-FFF2-40B4-BE49-F238E27FC236}">
                <a16:creationId xmlns:a16="http://schemas.microsoft.com/office/drawing/2014/main" id="{6016BD62-79E9-437A-A4F4-8F65509E02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1274" y="4310743"/>
            <a:ext cx="1612826" cy="2424097"/>
          </a:xfrm>
          <a:prstGeom prst="rect">
            <a:avLst/>
          </a:prstGeom>
        </p:spPr>
      </p:pic>
      <p:grpSp>
        <p:nvGrpSpPr>
          <p:cNvPr id="4" name="Group 3">
            <a:extLst>
              <a:ext uri="{FF2B5EF4-FFF2-40B4-BE49-F238E27FC236}">
                <a16:creationId xmlns:a16="http://schemas.microsoft.com/office/drawing/2014/main" id="{139020B5-AB51-4381-ACDE-7DF3D75B2B7E}"/>
              </a:ext>
            </a:extLst>
          </p:cNvPr>
          <p:cNvGrpSpPr/>
          <p:nvPr/>
        </p:nvGrpSpPr>
        <p:grpSpPr>
          <a:xfrm>
            <a:off x="8736277" y="39189"/>
            <a:ext cx="3455723" cy="1835853"/>
            <a:chOff x="8736277" y="39189"/>
            <a:chExt cx="3455723" cy="1835853"/>
          </a:xfrm>
        </p:grpSpPr>
        <p:pic>
          <p:nvPicPr>
            <p:cNvPr id="12" name="Picture 2" descr="Related image">
              <a:extLst>
                <a:ext uri="{FF2B5EF4-FFF2-40B4-BE49-F238E27FC236}">
                  <a16:creationId xmlns:a16="http://schemas.microsoft.com/office/drawing/2014/main" id="{142BA719-3F3A-4789-91D8-B31F62F3B4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6277" y="39189"/>
              <a:ext cx="3455723" cy="183585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baidu">
              <a:extLst>
                <a:ext uri="{FF2B5EF4-FFF2-40B4-BE49-F238E27FC236}">
                  <a16:creationId xmlns:a16="http://schemas.microsoft.com/office/drawing/2014/main" id="{78F57C0C-DC16-49BA-BC02-1091C6ABD2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87000" y="117033"/>
              <a:ext cx="1653177" cy="564411"/>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Slide Number Placeholder 5">
            <a:extLst>
              <a:ext uri="{FF2B5EF4-FFF2-40B4-BE49-F238E27FC236}">
                <a16:creationId xmlns:a16="http://schemas.microsoft.com/office/drawing/2014/main" id="{A465C570-DAF3-4ADA-8193-8F108AC2A06B}"/>
              </a:ext>
            </a:extLst>
          </p:cNvPr>
          <p:cNvSpPr>
            <a:spLocks noGrp="1"/>
          </p:cNvSpPr>
          <p:nvPr>
            <p:ph type="sldNum" sz="quarter" idx="12"/>
          </p:nvPr>
        </p:nvSpPr>
        <p:spPr/>
        <p:txBody>
          <a:bodyPr/>
          <a:lstStyle/>
          <a:p>
            <a:fld id="{9083F240-2B89-434C-B7CF-9EF477DB1205}" type="slidenum">
              <a:rPr lang="en-IL" smtClean="0"/>
              <a:t>10</a:t>
            </a:fld>
            <a:endParaRPr lang="en-IL"/>
          </a:p>
        </p:txBody>
      </p:sp>
    </p:spTree>
    <p:extLst>
      <p:ext uri="{BB962C8B-B14F-4D97-AF65-F5344CB8AC3E}">
        <p14:creationId xmlns:p14="http://schemas.microsoft.com/office/powerpoint/2010/main" val="132168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C7CE1-396C-45B9-888C-DF50B1BF7A7B}"/>
              </a:ext>
            </a:extLst>
          </p:cNvPr>
          <p:cNvSpPr>
            <a:spLocks noGrp="1"/>
          </p:cNvSpPr>
          <p:nvPr>
            <p:ph type="title"/>
          </p:nvPr>
        </p:nvSpPr>
        <p:spPr/>
        <p:txBody>
          <a:bodyPr/>
          <a:lstStyle/>
          <a:p>
            <a:r>
              <a:rPr lang="en-US" dirty="0"/>
              <a:t>Summarization</a:t>
            </a:r>
            <a:r>
              <a:rPr lang="en-US" baseline="30000" dirty="0">
                <a:sym typeface="Wingdings" panose="05000000000000000000" pitchFamily="2" charset="2"/>
              </a:rPr>
              <a:t></a:t>
            </a:r>
            <a:endParaRPr lang="en-IL" dirty="0"/>
          </a:p>
        </p:txBody>
      </p:sp>
      <p:sp>
        <p:nvSpPr>
          <p:cNvPr id="3" name="Content Placeholder 2">
            <a:extLst>
              <a:ext uri="{FF2B5EF4-FFF2-40B4-BE49-F238E27FC236}">
                <a16:creationId xmlns:a16="http://schemas.microsoft.com/office/drawing/2014/main" id="{1F305489-3A41-4C77-BB19-81C5896A8901}"/>
              </a:ext>
            </a:extLst>
          </p:cNvPr>
          <p:cNvSpPr>
            <a:spLocks noGrp="1"/>
          </p:cNvSpPr>
          <p:nvPr>
            <p:ph idx="1"/>
          </p:nvPr>
        </p:nvSpPr>
        <p:spPr/>
        <p:txBody>
          <a:bodyPr/>
          <a:lstStyle/>
          <a:p>
            <a:pPr marL="0" indent="0">
              <a:buNone/>
            </a:pPr>
            <a:r>
              <a:rPr lang="en-US" dirty="0"/>
              <a:t> </a:t>
            </a:r>
            <a:endParaRPr lang="en-IL" dirty="0"/>
          </a:p>
        </p:txBody>
      </p:sp>
      <p:sp>
        <p:nvSpPr>
          <p:cNvPr id="5" name="Rounded Rectangular Callout 6">
            <a:extLst>
              <a:ext uri="{FF2B5EF4-FFF2-40B4-BE49-F238E27FC236}">
                <a16:creationId xmlns:a16="http://schemas.microsoft.com/office/drawing/2014/main" id="{244A564A-D6F5-4CCF-9BD5-881153457A35}"/>
              </a:ext>
            </a:extLst>
          </p:cNvPr>
          <p:cNvSpPr/>
          <p:nvPr/>
        </p:nvSpPr>
        <p:spPr>
          <a:xfrm>
            <a:off x="2595419" y="4731026"/>
            <a:ext cx="2309090" cy="1517374"/>
          </a:xfrm>
          <a:prstGeom prst="wedgeRoundRectCallout">
            <a:avLst>
              <a:gd name="adj1" fmla="val 14208"/>
              <a:gd name="adj2" fmla="val -82646"/>
              <a:gd name="adj3" fmla="val 16667"/>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Earthquake in Japan:</a:t>
            </a:r>
          </a:p>
          <a:p>
            <a:r>
              <a:rPr lang="en-US" dirty="0">
                <a:solidFill>
                  <a:schemeClr val="tx1"/>
                </a:solidFill>
              </a:rPr>
              <a:t>* Location</a:t>
            </a:r>
          </a:p>
          <a:p>
            <a:r>
              <a:rPr lang="en-US" dirty="0">
                <a:solidFill>
                  <a:schemeClr val="tx1"/>
                </a:solidFill>
              </a:rPr>
              <a:t>* Magnitude</a:t>
            </a:r>
          </a:p>
          <a:p>
            <a:r>
              <a:rPr lang="en-US" dirty="0">
                <a:solidFill>
                  <a:schemeClr val="tx1"/>
                </a:solidFill>
              </a:rPr>
              <a:t>* Victims</a:t>
            </a:r>
          </a:p>
        </p:txBody>
      </p:sp>
      <p:sp>
        <p:nvSpPr>
          <p:cNvPr id="6" name="Rounded Rectangular Callout 7">
            <a:extLst>
              <a:ext uri="{FF2B5EF4-FFF2-40B4-BE49-F238E27FC236}">
                <a16:creationId xmlns:a16="http://schemas.microsoft.com/office/drawing/2014/main" id="{95287185-3DF4-423B-872D-87DB5F3E4517}"/>
              </a:ext>
            </a:extLst>
          </p:cNvPr>
          <p:cNvSpPr/>
          <p:nvPr/>
        </p:nvSpPr>
        <p:spPr>
          <a:xfrm>
            <a:off x="6553199" y="4731026"/>
            <a:ext cx="2057401" cy="1517374"/>
          </a:xfrm>
          <a:prstGeom prst="wedgeRoundRectCallout">
            <a:avLst>
              <a:gd name="adj1" fmla="val -104026"/>
              <a:gd name="adj2" fmla="val -82440"/>
              <a:gd name="adj3" fmla="val 16667"/>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Which countries provided humanitarian aid?</a:t>
            </a:r>
          </a:p>
        </p:txBody>
      </p:sp>
      <p:sp>
        <p:nvSpPr>
          <p:cNvPr id="7" name="Text Placeholder 2">
            <a:extLst>
              <a:ext uri="{FF2B5EF4-FFF2-40B4-BE49-F238E27FC236}">
                <a16:creationId xmlns:a16="http://schemas.microsoft.com/office/drawing/2014/main" id="{E6DA05DC-04C6-4387-89F4-ACD246F5CC83}"/>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a:t>Summary</a:t>
            </a:r>
            <a:r>
              <a:rPr lang="en-US" sz="2400"/>
              <a:t> - a comprehensive and usually brief abstract;</a:t>
            </a:r>
          </a:p>
          <a:p>
            <a:r>
              <a:rPr lang="en-US" sz="2400" b="1"/>
              <a:t>Summarize</a:t>
            </a:r>
            <a:r>
              <a:rPr lang="en-US" sz="2400"/>
              <a:t> - to make a summary of; </a:t>
            </a:r>
          </a:p>
          <a:p>
            <a:endParaRPr lang="en-US" sz="2400"/>
          </a:p>
          <a:p>
            <a:r>
              <a:rPr lang="en-US" sz="2400" b="1"/>
              <a:t>Summary</a:t>
            </a:r>
            <a:r>
              <a:rPr lang="en-US" sz="2400"/>
              <a:t> </a:t>
            </a:r>
          </a:p>
          <a:p>
            <a:pPr lvl="1"/>
            <a:r>
              <a:rPr lang="en-US" sz="2000"/>
              <a:t>must contain the </a:t>
            </a:r>
            <a:r>
              <a:rPr lang="en-US" sz="2000" u="sng"/>
              <a:t>most important information </a:t>
            </a:r>
            <a:r>
              <a:rPr lang="en-US" sz="2000"/>
              <a:t>from a source document</a:t>
            </a:r>
          </a:p>
          <a:p>
            <a:pPr lvl="1"/>
            <a:r>
              <a:rPr lang="en-US" sz="2000"/>
              <a:t>information may be generic or query-based </a:t>
            </a:r>
            <a:endParaRPr lang="en-US" sz="2000" dirty="0"/>
          </a:p>
        </p:txBody>
      </p:sp>
      <p:sp>
        <p:nvSpPr>
          <p:cNvPr id="8" name="Rounded Rectangular Callout 6">
            <a:extLst>
              <a:ext uri="{FF2B5EF4-FFF2-40B4-BE49-F238E27FC236}">
                <a16:creationId xmlns:a16="http://schemas.microsoft.com/office/drawing/2014/main" id="{C0666B1D-794D-4D75-B613-116B6D4B4354}"/>
              </a:ext>
            </a:extLst>
          </p:cNvPr>
          <p:cNvSpPr/>
          <p:nvPr/>
        </p:nvSpPr>
        <p:spPr>
          <a:xfrm>
            <a:off x="2595419" y="4731026"/>
            <a:ext cx="2309090" cy="1517374"/>
          </a:xfrm>
          <a:prstGeom prst="wedgeRoundRectCallout">
            <a:avLst>
              <a:gd name="adj1" fmla="val 14208"/>
              <a:gd name="adj2" fmla="val -82646"/>
              <a:gd name="adj3" fmla="val 16667"/>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Earthquake in Japan:</a:t>
            </a:r>
          </a:p>
          <a:p>
            <a:r>
              <a:rPr lang="en-US" dirty="0">
                <a:solidFill>
                  <a:schemeClr val="tx1"/>
                </a:solidFill>
              </a:rPr>
              <a:t>* Location</a:t>
            </a:r>
          </a:p>
          <a:p>
            <a:r>
              <a:rPr lang="en-US" dirty="0">
                <a:solidFill>
                  <a:schemeClr val="tx1"/>
                </a:solidFill>
              </a:rPr>
              <a:t>* Magnitude</a:t>
            </a:r>
          </a:p>
          <a:p>
            <a:r>
              <a:rPr lang="en-US" dirty="0">
                <a:solidFill>
                  <a:schemeClr val="tx1"/>
                </a:solidFill>
              </a:rPr>
              <a:t>* Victims</a:t>
            </a:r>
          </a:p>
        </p:txBody>
      </p:sp>
      <p:sp>
        <p:nvSpPr>
          <p:cNvPr id="9" name="Rounded Rectangular Callout 7">
            <a:extLst>
              <a:ext uri="{FF2B5EF4-FFF2-40B4-BE49-F238E27FC236}">
                <a16:creationId xmlns:a16="http://schemas.microsoft.com/office/drawing/2014/main" id="{053F9D78-3F1F-4350-882E-4284B8B4C9B7}"/>
              </a:ext>
            </a:extLst>
          </p:cNvPr>
          <p:cNvSpPr/>
          <p:nvPr/>
        </p:nvSpPr>
        <p:spPr>
          <a:xfrm>
            <a:off x="6553199" y="4731026"/>
            <a:ext cx="2057401" cy="1517374"/>
          </a:xfrm>
          <a:prstGeom prst="wedgeRoundRectCallout">
            <a:avLst>
              <a:gd name="adj1" fmla="val -104026"/>
              <a:gd name="adj2" fmla="val -82440"/>
              <a:gd name="adj3" fmla="val 16667"/>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Which countries provided humanitarian aid?</a:t>
            </a:r>
          </a:p>
        </p:txBody>
      </p:sp>
      <p:pic>
        <p:nvPicPr>
          <p:cNvPr id="11" name="Picture 10">
            <a:extLst>
              <a:ext uri="{FF2B5EF4-FFF2-40B4-BE49-F238E27FC236}">
                <a16:creationId xmlns:a16="http://schemas.microsoft.com/office/drawing/2014/main" id="{CE7BEFC6-B67F-41B0-A880-BA892238C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3450" y="44450"/>
            <a:ext cx="3638550" cy="3562350"/>
          </a:xfrm>
          <a:prstGeom prst="rect">
            <a:avLst/>
          </a:prstGeom>
        </p:spPr>
      </p:pic>
      <p:sp>
        <p:nvSpPr>
          <p:cNvPr id="4" name="Slide Number Placeholder 3">
            <a:extLst>
              <a:ext uri="{FF2B5EF4-FFF2-40B4-BE49-F238E27FC236}">
                <a16:creationId xmlns:a16="http://schemas.microsoft.com/office/drawing/2014/main" id="{3AE2E0BD-38FD-40B1-83B3-B55C5B6F329F}"/>
              </a:ext>
            </a:extLst>
          </p:cNvPr>
          <p:cNvSpPr>
            <a:spLocks noGrp="1"/>
          </p:cNvSpPr>
          <p:nvPr>
            <p:ph type="sldNum" sz="quarter" idx="12"/>
          </p:nvPr>
        </p:nvSpPr>
        <p:spPr/>
        <p:txBody>
          <a:bodyPr/>
          <a:lstStyle/>
          <a:p>
            <a:fld id="{9083F240-2B89-434C-B7CF-9EF477DB1205}" type="slidenum">
              <a:rPr lang="en-IL" smtClean="0"/>
              <a:t>11</a:t>
            </a:fld>
            <a:endParaRPr lang="en-IL"/>
          </a:p>
        </p:txBody>
      </p:sp>
    </p:spTree>
    <p:extLst>
      <p:ext uri="{BB962C8B-B14F-4D97-AF65-F5344CB8AC3E}">
        <p14:creationId xmlns:p14="http://schemas.microsoft.com/office/powerpoint/2010/main" val="227548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0EDF806-2A80-4ACE-B8F3-B1B38101BC24}"/>
              </a:ext>
            </a:extLst>
          </p:cNvPr>
          <p:cNvSpPr>
            <a:spLocks noGrp="1"/>
          </p:cNvSpPr>
          <p:nvPr>
            <p:ph type="title"/>
          </p:nvPr>
        </p:nvSpPr>
        <p:spPr/>
        <p:txBody>
          <a:bodyPr/>
          <a:lstStyle/>
          <a:p>
            <a:r>
              <a:rPr lang="en-US" dirty="0"/>
              <a:t>Summarization</a:t>
            </a:r>
            <a:endParaRPr lang="en-IL" dirty="0"/>
          </a:p>
        </p:txBody>
      </p:sp>
      <p:sp>
        <p:nvSpPr>
          <p:cNvPr id="6" name="Content Placeholder 5">
            <a:extLst>
              <a:ext uri="{FF2B5EF4-FFF2-40B4-BE49-F238E27FC236}">
                <a16:creationId xmlns:a16="http://schemas.microsoft.com/office/drawing/2014/main" id="{CEB95AD9-5C18-4D87-83A5-62BFA7017385}"/>
              </a:ext>
            </a:extLst>
          </p:cNvPr>
          <p:cNvSpPr>
            <a:spLocks noGrp="1"/>
          </p:cNvSpPr>
          <p:nvPr>
            <p:ph idx="1"/>
          </p:nvPr>
        </p:nvSpPr>
        <p:spPr>
          <a:xfrm>
            <a:off x="838200" y="1825625"/>
            <a:ext cx="10877550" cy="4351338"/>
          </a:xfrm>
        </p:spPr>
        <p:txBody>
          <a:bodyPr>
            <a:normAutofit fontScale="92500" lnSpcReduction="10000"/>
          </a:bodyPr>
          <a:lstStyle/>
          <a:p>
            <a:r>
              <a:rPr lang="en-US" dirty="0"/>
              <a:t>For a user – using a summarizer (length constraints,                                         input docs, query,..)</a:t>
            </a:r>
          </a:p>
          <a:p>
            <a:endParaRPr lang="en-US" dirty="0"/>
          </a:p>
          <a:p>
            <a:r>
              <a:rPr lang="en-US" dirty="0"/>
              <a:t>For a developer:</a:t>
            </a:r>
          </a:p>
          <a:p>
            <a:pPr lvl="1"/>
            <a:r>
              <a:rPr lang="en-US" dirty="0">
                <a:solidFill>
                  <a:srgbClr val="C00000"/>
                </a:solidFill>
              </a:rPr>
              <a:t>Text preprocessing</a:t>
            </a:r>
          </a:p>
          <a:p>
            <a:pPr lvl="1">
              <a:lnSpc>
                <a:spcPct val="100000"/>
              </a:lnSpc>
            </a:pPr>
            <a:r>
              <a:rPr lang="en-US" dirty="0">
                <a:solidFill>
                  <a:schemeClr val="accent1"/>
                </a:solidFill>
              </a:rPr>
              <a:t>Representation model</a:t>
            </a:r>
          </a:p>
          <a:p>
            <a:pPr lvl="1"/>
            <a:r>
              <a:rPr lang="en-US" dirty="0"/>
              <a:t>Ranking/optimization model</a:t>
            </a:r>
          </a:p>
          <a:p>
            <a:pPr lvl="1"/>
            <a:r>
              <a:rPr lang="en-US" dirty="0"/>
              <a:t>Summary compilation</a:t>
            </a:r>
          </a:p>
          <a:p>
            <a:pPr lvl="1"/>
            <a:r>
              <a:rPr lang="en-US" dirty="0">
                <a:solidFill>
                  <a:srgbClr val="C00000"/>
                </a:solidFill>
              </a:rPr>
              <a:t>Evaluation</a:t>
            </a:r>
          </a:p>
          <a:p>
            <a:pPr lvl="1"/>
            <a:endParaRPr lang="en-US" dirty="0"/>
          </a:p>
          <a:p>
            <a:r>
              <a:rPr lang="en-US" dirty="0"/>
              <a:t>Recommended book:</a:t>
            </a:r>
            <a:endParaRPr lang="en-IL" dirty="0"/>
          </a:p>
        </p:txBody>
      </p:sp>
      <p:pic>
        <p:nvPicPr>
          <p:cNvPr id="8" name="Picture 7">
            <a:extLst>
              <a:ext uri="{FF2B5EF4-FFF2-40B4-BE49-F238E27FC236}">
                <a16:creationId xmlns:a16="http://schemas.microsoft.com/office/drawing/2014/main" id="{9758D38A-1801-4AF0-ADDD-E16571B205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6078" y="3153915"/>
            <a:ext cx="1303293" cy="1374298"/>
          </a:xfrm>
          <a:prstGeom prst="rect">
            <a:avLst/>
          </a:prstGeom>
        </p:spPr>
      </p:pic>
      <p:pic>
        <p:nvPicPr>
          <p:cNvPr id="10" name="Picture 9">
            <a:extLst>
              <a:ext uri="{FF2B5EF4-FFF2-40B4-BE49-F238E27FC236}">
                <a16:creationId xmlns:a16="http://schemas.microsoft.com/office/drawing/2014/main" id="{97261E13-4BC3-4BD6-874E-D27CB7B50F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8470" y="191294"/>
            <a:ext cx="3019425" cy="3810000"/>
          </a:xfrm>
          <a:prstGeom prst="rect">
            <a:avLst/>
          </a:prstGeom>
        </p:spPr>
      </p:pic>
      <p:pic>
        <p:nvPicPr>
          <p:cNvPr id="14" name="Picture 13">
            <a:extLst>
              <a:ext uri="{FF2B5EF4-FFF2-40B4-BE49-F238E27FC236}">
                <a16:creationId xmlns:a16="http://schemas.microsoft.com/office/drawing/2014/main" id="{06BA6358-BFB8-42B8-91D4-DEDE856A5E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1825" y="3841064"/>
            <a:ext cx="1879827" cy="2816775"/>
          </a:xfrm>
          <a:prstGeom prst="rect">
            <a:avLst/>
          </a:prstGeom>
        </p:spPr>
      </p:pic>
      <p:sp>
        <p:nvSpPr>
          <p:cNvPr id="2" name="Slide Number Placeholder 1">
            <a:extLst>
              <a:ext uri="{FF2B5EF4-FFF2-40B4-BE49-F238E27FC236}">
                <a16:creationId xmlns:a16="http://schemas.microsoft.com/office/drawing/2014/main" id="{02227463-A12D-44D9-9612-4C3F7CC407AD}"/>
              </a:ext>
            </a:extLst>
          </p:cNvPr>
          <p:cNvSpPr>
            <a:spLocks noGrp="1"/>
          </p:cNvSpPr>
          <p:nvPr>
            <p:ph type="sldNum" sz="quarter" idx="12"/>
          </p:nvPr>
        </p:nvSpPr>
        <p:spPr/>
        <p:txBody>
          <a:bodyPr/>
          <a:lstStyle/>
          <a:p>
            <a:fld id="{9083F240-2B89-434C-B7CF-9EF477DB1205}" type="slidenum">
              <a:rPr lang="en-IL" smtClean="0"/>
              <a:t>12</a:t>
            </a:fld>
            <a:endParaRPr lang="en-IL"/>
          </a:p>
        </p:txBody>
      </p:sp>
    </p:spTree>
    <p:extLst>
      <p:ext uri="{BB962C8B-B14F-4D97-AF65-F5344CB8AC3E}">
        <p14:creationId xmlns:p14="http://schemas.microsoft.com/office/powerpoint/2010/main" val="1044351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31D90-B1AB-4E78-9FE8-B289ADCD483B}"/>
              </a:ext>
            </a:extLst>
          </p:cNvPr>
          <p:cNvSpPr>
            <a:spLocks noGrp="1"/>
          </p:cNvSpPr>
          <p:nvPr>
            <p:ph type="title"/>
          </p:nvPr>
        </p:nvSpPr>
        <p:spPr/>
        <p:txBody>
          <a:bodyPr/>
          <a:lstStyle/>
          <a:p>
            <a:r>
              <a:rPr lang="en-US" dirty="0"/>
              <a:t>Question Answering</a:t>
            </a:r>
            <a:endParaRPr lang="en-IL" dirty="0"/>
          </a:p>
        </p:txBody>
      </p:sp>
      <p:pic>
        <p:nvPicPr>
          <p:cNvPr id="5" name="Content Placeholder 4">
            <a:extLst>
              <a:ext uri="{FF2B5EF4-FFF2-40B4-BE49-F238E27FC236}">
                <a16:creationId xmlns:a16="http://schemas.microsoft.com/office/drawing/2014/main" id="{ADEE6CE1-3EAF-4F02-AA30-0B1058CCB41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6751" b="15635"/>
          <a:stretch/>
        </p:blipFill>
        <p:spPr>
          <a:xfrm>
            <a:off x="1034710" y="1356549"/>
            <a:ext cx="9465526" cy="4804916"/>
          </a:xfrm>
        </p:spPr>
      </p:pic>
      <p:sp>
        <p:nvSpPr>
          <p:cNvPr id="3" name="Slide Number Placeholder 2">
            <a:extLst>
              <a:ext uri="{FF2B5EF4-FFF2-40B4-BE49-F238E27FC236}">
                <a16:creationId xmlns:a16="http://schemas.microsoft.com/office/drawing/2014/main" id="{59BBA19A-5F0C-4E5B-8074-30936ACDF234}"/>
              </a:ext>
            </a:extLst>
          </p:cNvPr>
          <p:cNvSpPr>
            <a:spLocks noGrp="1"/>
          </p:cNvSpPr>
          <p:nvPr>
            <p:ph type="sldNum" sz="quarter" idx="12"/>
          </p:nvPr>
        </p:nvSpPr>
        <p:spPr/>
        <p:txBody>
          <a:bodyPr/>
          <a:lstStyle/>
          <a:p>
            <a:fld id="{9083F240-2B89-434C-B7CF-9EF477DB1205}" type="slidenum">
              <a:rPr lang="en-IL" smtClean="0"/>
              <a:t>13</a:t>
            </a:fld>
            <a:endParaRPr lang="en-IL"/>
          </a:p>
        </p:txBody>
      </p:sp>
    </p:spTree>
    <p:extLst>
      <p:ext uri="{BB962C8B-B14F-4D97-AF65-F5344CB8AC3E}">
        <p14:creationId xmlns:p14="http://schemas.microsoft.com/office/powerpoint/2010/main" val="1247640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FF164-4B5D-4258-84E5-5B5C8D70619E}"/>
              </a:ext>
            </a:extLst>
          </p:cNvPr>
          <p:cNvSpPr>
            <a:spLocks noGrp="1"/>
          </p:cNvSpPr>
          <p:nvPr>
            <p:ph type="title"/>
          </p:nvPr>
        </p:nvSpPr>
        <p:spPr/>
        <p:txBody>
          <a:bodyPr/>
          <a:lstStyle/>
          <a:p>
            <a:r>
              <a:rPr lang="en-US" dirty="0"/>
              <a:t>Question answering</a:t>
            </a:r>
            <a:endParaRPr lang="en-IL" dirty="0"/>
          </a:p>
        </p:txBody>
      </p:sp>
      <p:pic>
        <p:nvPicPr>
          <p:cNvPr id="5" name="Content Placeholder 4">
            <a:extLst>
              <a:ext uri="{FF2B5EF4-FFF2-40B4-BE49-F238E27FC236}">
                <a16:creationId xmlns:a16="http://schemas.microsoft.com/office/drawing/2014/main" id="{939E6BC6-1BAC-413A-820C-41A613B0815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735" r="-924" b="24681"/>
          <a:stretch/>
        </p:blipFill>
        <p:spPr>
          <a:xfrm>
            <a:off x="2600325" y="1289246"/>
            <a:ext cx="7056000" cy="3600000"/>
          </a:xfrm>
        </p:spPr>
      </p:pic>
      <p:sp>
        <p:nvSpPr>
          <p:cNvPr id="6" name="Speech Bubble: Rectangle with Corners Rounded 5">
            <a:extLst>
              <a:ext uri="{FF2B5EF4-FFF2-40B4-BE49-F238E27FC236}">
                <a16:creationId xmlns:a16="http://schemas.microsoft.com/office/drawing/2014/main" id="{47B39A52-F70F-4BE9-988C-B0B97C46D638}"/>
              </a:ext>
            </a:extLst>
          </p:cNvPr>
          <p:cNvSpPr/>
          <p:nvPr/>
        </p:nvSpPr>
        <p:spPr>
          <a:xfrm>
            <a:off x="1045029" y="4596746"/>
            <a:ext cx="1555296" cy="612648"/>
          </a:xfrm>
          <a:prstGeom prst="wedgeRoundRectCallout">
            <a:avLst>
              <a:gd name="adj1" fmla="val 139091"/>
              <a:gd name="adj2" fmla="val -57215"/>
              <a:gd name="adj3" fmla="val 16667"/>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Classification</a:t>
            </a:r>
            <a:endParaRPr lang="en-IL" dirty="0">
              <a:solidFill>
                <a:schemeClr val="tx1"/>
              </a:solidFill>
            </a:endParaRPr>
          </a:p>
        </p:txBody>
      </p:sp>
      <p:sp>
        <p:nvSpPr>
          <p:cNvPr id="7" name="Speech Bubble: Rectangle with Corners Rounded 6">
            <a:extLst>
              <a:ext uri="{FF2B5EF4-FFF2-40B4-BE49-F238E27FC236}">
                <a16:creationId xmlns:a16="http://schemas.microsoft.com/office/drawing/2014/main" id="{63006222-8451-42B4-BD1E-0C3886B20CDA}"/>
              </a:ext>
            </a:extLst>
          </p:cNvPr>
          <p:cNvSpPr/>
          <p:nvPr/>
        </p:nvSpPr>
        <p:spPr>
          <a:xfrm>
            <a:off x="1152525" y="3560433"/>
            <a:ext cx="1447800" cy="612648"/>
          </a:xfrm>
          <a:prstGeom prst="wedgeRoundRectCallout">
            <a:avLst>
              <a:gd name="adj1" fmla="val 141798"/>
              <a:gd name="adj2" fmla="val -3910"/>
              <a:gd name="adj3" fmla="val 16667"/>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Query Generation</a:t>
            </a:r>
            <a:endParaRPr lang="en-IL" dirty="0">
              <a:solidFill>
                <a:schemeClr val="tx1"/>
              </a:solidFill>
            </a:endParaRPr>
          </a:p>
        </p:txBody>
      </p:sp>
      <p:sp>
        <p:nvSpPr>
          <p:cNvPr id="8" name="Speech Bubble: Rectangle with Corners Rounded 7">
            <a:extLst>
              <a:ext uri="{FF2B5EF4-FFF2-40B4-BE49-F238E27FC236}">
                <a16:creationId xmlns:a16="http://schemas.microsoft.com/office/drawing/2014/main" id="{F052A6AA-7AB2-4C00-96B2-2D8FDD59B271}"/>
              </a:ext>
            </a:extLst>
          </p:cNvPr>
          <p:cNvSpPr/>
          <p:nvPr/>
        </p:nvSpPr>
        <p:spPr>
          <a:xfrm>
            <a:off x="5372100" y="1994703"/>
            <a:ext cx="1447800" cy="612648"/>
          </a:xfrm>
          <a:prstGeom prst="wedgeRoundRectCallout">
            <a:avLst>
              <a:gd name="adj1" fmla="val -35946"/>
              <a:gd name="adj2" fmla="val 226367"/>
              <a:gd name="adj3" fmla="val 16667"/>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Information Retrieval</a:t>
            </a:r>
            <a:endParaRPr lang="en-IL" dirty="0">
              <a:solidFill>
                <a:schemeClr val="tx1"/>
              </a:solidFill>
            </a:endParaRPr>
          </a:p>
        </p:txBody>
      </p:sp>
      <p:sp>
        <p:nvSpPr>
          <p:cNvPr id="9" name="Speech Bubble: Rectangle with Corners Rounded 8">
            <a:extLst>
              <a:ext uri="{FF2B5EF4-FFF2-40B4-BE49-F238E27FC236}">
                <a16:creationId xmlns:a16="http://schemas.microsoft.com/office/drawing/2014/main" id="{BC8A789F-6681-4D4A-924B-59150B93BE0C}"/>
              </a:ext>
            </a:extLst>
          </p:cNvPr>
          <p:cNvSpPr/>
          <p:nvPr/>
        </p:nvSpPr>
        <p:spPr>
          <a:xfrm>
            <a:off x="6927395" y="1994703"/>
            <a:ext cx="1654629" cy="612648"/>
          </a:xfrm>
          <a:prstGeom prst="wedgeRoundRectCallout">
            <a:avLst>
              <a:gd name="adj1" fmla="val -39555"/>
              <a:gd name="adj2" fmla="val 254086"/>
              <a:gd name="adj3" fmla="val 16667"/>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Extractive Summarization</a:t>
            </a:r>
            <a:endParaRPr lang="en-IL" dirty="0">
              <a:solidFill>
                <a:schemeClr val="tx1"/>
              </a:solidFill>
            </a:endParaRPr>
          </a:p>
        </p:txBody>
      </p:sp>
      <p:sp>
        <p:nvSpPr>
          <p:cNvPr id="10" name="Speech Bubble: Rectangle with Corners Rounded 9">
            <a:extLst>
              <a:ext uri="{FF2B5EF4-FFF2-40B4-BE49-F238E27FC236}">
                <a16:creationId xmlns:a16="http://schemas.microsoft.com/office/drawing/2014/main" id="{08FCB801-FF5E-463E-A0EB-F4D20374BBA2}"/>
              </a:ext>
            </a:extLst>
          </p:cNvPr>
          <p:cNvSpPr/>
          <p:nvPr/>
        </p:nvSpPr>
        <p:spPr>
          <a:xfrm>
            <a:off x="8823417" y="2050798"/>
            <a:ext cx="1273083" cy="500457"/>
          </a:xfrm>
          <a:prstGeom prst="wedgeRoundRectCallout">
            <a:avLst>
              <a:gd name="adj1" fmla="val -126390"/>
              <a:gd name="adj2" fmla="val 320850"/>
              <a:gd name="adj3" fmla="val 16667"/>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Clustering</a:t>
            </a:r>
            <a:endParaRPr lang="en-IL" dirty="0">
              <a:solidFill>
                <a:schemeClr val="tx1"/>
              </a:solidFill>
            </a:endParaRPr>
          </a:p>
        </p:txBody>
      </p:sp>
      <p:sp>
        <p:nvSpPr>
          <p:cNvPr id="11" name="Speech Bubble: Rectangle with Corners Rounded 10">
            <a:extLst>
              <a:ext uri="{FF2B5EF4-FFF2-40B4-BE49-F238E27FC236}">
                <a16:creationId xmlns:a16="http://schemas.microsoft.com/office/drawing/2014/main" id="{E90D3B4C-4DBA-4556-8583-ED7BCABF2DED}"/>
              </a:ext>
            </a:extLst>
          </p:cNvPr>
          <p:cNvSpPr/>
          <p:nvPr/>
        </p:nvSpPr>
        <p:spPr>
          <a:xfrm>
            <a:off x="9970501" y="2607351"/>
            <a:ext cx="1383299" cy="738626"/>
          </a:xfrm>
          <a:prstGeom prst="wedgeRoundRectCallout">
            <a:avLst>
              <a:gd name="adj1" fmla="val -116702"/>
              <a:gd name="adj2" fmla="val 135675"/>
              <a:gd name="adj3" fmla="val 16667"/>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Text Generation</a:t>
            </a:r>
            <a:endParaRPr lang="en-IL" dirty="0">
              <a:solidFill>
                <a:schemeClr val="tx1"/>
              </a:solidFill>
            </a:endParaRPr>
          </a:p>
        </p:txBody>
      </p:sp>
      <p:sp>
        <p:nvSpPr>
          <p:cNvPr id="3" name="Slide Number Placeholder 2">
            <a:extLst>
              <a:ext uri="{FF2B5EF4-FFF2-40B4-BE49-F238E27FC236}">
                <a16:creationId xmlns:a16="http://schemas.microsoft.com/office/drawing/2014/main" id="{DA779D53-DF65-4C19-8329-6026C4DE6840}"/>
              </a:ext>
            </a:extLst>
          </p:cNvPr>
          <p:cNvSpPr>
            <a:spLocks noGrp="1"/>
          </p:cNvSpPr>
          <p:nvPr>
            <p:ph type="sldNum" sz="quarter" idx="12"/>
          </p:nvPr>
        </p:nvSpPr>
        <p:spPr/>
        <p:txBody>
          <a:bodyPr/>
          <a:lstStyle/>
          <a:p>
            <a:fld id="{9083F240-2B89-434C-B7CF-9EF477DB1205}" type="slidenum">
              <a:rPr lang="en-IL" smtClean="0"/>
              <a:t>14</a:t>
            </a:fld>
            <a:endParaRPr lang="en-IL"/>
          </a:p>
        </p:txBody>
      </p:sp>
      <p:sp>
        <p:nvSpPr>
          <p:cNvPr id="4" name="TextBox 3">
            <a:extLst>
              <a:ext uri="{FF2B5EF4-FFF2-40B4-BE49-F238E27FC236}">
                <a16:creationId xmlns:a16="http://schemas.microsoft.com/office/drawing/2014/main" id="{E30B7936-B868-4488-99DE-96AA7E52BE38}"/>
              </a:ext>
            </a:extLst>
          </p:cNvPr>
          <p:cNvSpPr txBox="1"/>
          <p:nvPr/>
        </p:nvSpPr>
        <p:spPr>
          <a:xfrm>
            <a:off x="495809" y="5475510"/>
            <a:ext cx="11265031" cy="830997"/>
          </a:xfrm>
          <a:prstGeom prst="rect">
            <a:avLst/>
          </a:prstGeom>
          <a:noFill/>
        </p:spPr>
        <p:txBody>
          <a:bodyPr wrap="square" rtlCol="0">
            <a:spAutoFit/>
          </a:bodyPr>
          <a:lstStyle/>
          <a:p>
            <a:r>
              <a:rPr lang="en-US" sz="2400" dirty="0"/>
              <a:t>“</a:t>
            </a:r>
            <a:r>
              <a:rPr lang="en-US" sz="2400" i="1" dirty="0">
                <a:solidFill>
                  <a:schemeClr val="accent1">
                    <a:lumMod val="75000"/>
                  </a:schemeClr>
                </a:solidFill>
              </a:rPr>
              <a:t>what is a treatment for a pain in a knee</a:t>
            </a:r>
            <a:r>
              <a:rPr lang="en-US" sz="2400" dirty="0"/>
              <a:t>?”</a:t>
            </a:r>
          </a:p>
          <a:p>
            <a:r>
              <a:rPr lang="en-US" sz="2400" dirty="0"/>
              <a:t>                                                                                               “</a:t>
            </a:r>
            <a:r>
              <a:rPr lang="en-US" sz="2400" i="1" dirty="0">
                <a:solidFill>
                  <a:schemeClr val="accent1">
                    <a:lumMod val="75000"/>
                  </a:schemeClr>
                </a:solidFill>
              </a:rPr>
              <a:t>a cold compression and a bandage</a:t>
            </a:r>
            <a:r>
              <a:rPr lang="en-US" sz="2400" dirty="0"/>
              <a:t>”</a:t>
            </a:r>
            <a:endParaRPr lang="en-IL" sz="2400" dirty="0"/>
          </a:p>
        </p:txBody>
      </p:sp>
      <p:sp>
        <p:nvSpPr>
          <p:cNvPr id="12" name="Arrow: Right 11">
            <a:extLst>
              <a:ext uri="{FF2B5EF4-FFF2-40B4-BE49-F238E27FC236}">
                <a16:creationId xmlns:a16="http://schemas.microsoft.com/office/drawing/2014/main" id="{9CC3F719-84D5-4EB9-9E6F-87A005B6C347}"/>
              </a:ext>
            </a:extLst>
          </p:cNvPr>
          <p:cNvSpPr/>
          <p:nvPr/>
        </p:nvSpPr>
        <p:spPr>
          <a:xfrm>
            <a:off x="5986022" y="5665508"/>
            <a:ext cx="405352" cy="1414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3" name="Arrow: Right 12">
            <a:extLst>
              <a:ext uri="{FF2B5EF4-FFF2-40B4-BE49-F238E27FC236}">
                <a16:creationId xmlns:a16="http://schemas.microsoft.com/office/drawing/2014/main" id="{AF29E58C-F40D-4645-B994-6690CA2460C2}"/>
              </a:ext>
            </a:extLst>
          </p:cNvPr>
          <p:cNvSpPr/>
          <p:nvPr/>
        </p:nvSpPr>
        <p:spPr>
          <a:xfrm>
            <a:off x="6522043" y="6031121"/>
            <a:ext cx="405352" cy="1414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IL" dirty="0"/>
          </a:p>
        </p:txBody>
      </p:sp>
      <p:sp>
        <p:nvSpPr>
          <p:cNvPr id="15" name="Speech Bubble: Rectangle 14">
            <a:extLst>
              <a:ext uri="{FF2B5EF4-FFF2-40B4-BE49-F238E27FC236}">
                <a16:creationId xmlns:a16="http://schemas.microsoft.com/office/drawing/2014/main" id="{16098027-9D5A-4D24-976A-2369A9D5579D}"/>
              </a:ext>
            </a:extLst>
          </p:cNvPr>
          <p:cNvSpPr/>
          <p:nvPr/>
        </p:nvSpPr>
        <p:spPr>
          <a:xfrm>
            <a:off x="669303" y="5878314"/>
            <a:ext cx="5637229" cy="652611"/>
          </a:xfrm>
          <a:prstGeom prst="wedgeRectCallout">
            <a:avLst>
              <a:gd name="adj1" fmla="val 26440"/>
              <a:gd name="adj2" fmla="val 47286"/>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Documents retrieval -&gt; extractive summarization -&gt; clustering extracted parts -&gt; answer generation</a:t>
            </a:r>
            <a:endParaRPr lang="en-IL" sz="2000" dirty="0">
              <a:solidFill>
                <a:schemeClr val="tx1"/>
              </a:solidFill>
            </a:endParaRPr>
          </a:p>
        </p:txBody>
      </p:sp>
      <p:sp>
        <p:nvSpPr>
          <p:cNvPr id="16" name="Arrow: Right 15">
            <a:extLst>
              <a:ext uri="{FF2B5EF4-FFF2-40B4-BE49-F238E27FC236}">
                <a16:creationId xmlns:a16="http://schemas.microsoft.com/office/drawing/2014/main" id="{1843A0CB-F5F8-4427-8462-95E307E49C7F}"/>
              </a:ext>
            </a:extLst>
          </p:cNvPr>
          <p:cNvSpPr/>
          <p:nvPr/>
        </p:nvSpPr>
        <p:spPr>
          <a:xfrm>
            <a:off x="10455899" y="5676503"/>
            <a:ext cx="405352" cy="1414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7" name="TextBox 16">
            <a:extLst>
              <a:ext uri="{FF2B5EF4-FFF2-40B4-BE49-F238E27FC236}">
                <a16:creationId xmlns:a16="http://schemas.microsoft.com/office/drawing/2014/main" id="{CC16B266-B78C-46DF-B8D4-5B1DBFEC6050}"/>
              </a:ext>
            </a:extLst>
          </p:cNvPr>
          <p:cNvSpPr txBox="1"/>
          <p:nvPr/>
        </p:nvSpPr>
        <p:spPr>
          <a:xfrm>
            <a:off x="6445057" y="5482450"/>
            <a:ext cx="4010842" cy="461665"/>
          </a:xfrm>
          <a:prstGeom prst="rect">
            <a:avLst/>
          </a:prstGeom>
          <a:noFill/>
        </p:spPr>
        <p:txBody>
          <a:bodyPr wrap="none" rtlCol="0">
            <a:spAutoFit/>
          </a:bodyPr>
          <a:lstStyle/>
          <a:p>
            <a:r>
              <a:rPr lang="en-US" sz="2400" dirty="0"/>
              <a:t>treatment AND pain AND knee</a:t>
            </a:r>
            <a:endParaRPr lang="en-IL" sz="2400" dirty="0"/>
          </a:p>
        </p:txBody>
      </p:sp>
    </p:spTree>
    <p:extLst>
      <p:ext uri="{BB962C8B-B14F-4D97-AF65-F5344CB8AC3E}">
        <p14:creationId xmlns:p14="http://schemas.microsoft.com/office/powerpoint/2010/main" val="2174060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5" grpId="0" animBg="1"/>
      <p:bldP spid="16" grpId="0" animBg="1"/>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C2012-FA89-4EDD-93D8-ABD4A25917D6}"/>
              </a:ext>
            </a:extLst>
          </p:cNvPr>
          <p:cNvSpPr>
            <a:spLocks noGrp="1"/>
          </p:cNvSpPr>
          <p:nvPr>
            <p:ph type="title"/>
          </p:nvPr>
        </p:nvSpPr>
        <p:spPr/>
        <p:txBody>
          <a:bodyPr/>
          <a:lstStyle/>
          <a:p>
            <a:r>
              <a:rPr lang="en-US" dirty="0"/>
              <a:t>Question answering</a:t>
            </a:r>
            <a:endParaRPr lang="en-IL" dirty="0"/>
          </a:p>
        </p:txBody>
      </p:sp>
      <p:sp>
        <p:nvSpPr>
          <p:cNvPr id="3" name="Content Placeholder 2">
            <a:extLst>
              <a:ext uri="{FF2B5EF4-FFF2-40B4-BE49-F238E27FC236}">
                <a16:creationId xmlns:a16="http://schemas.microsoft.com/office/drawing/2014/main" id="{24DDFF20-4075-4459-8E8E-64BFC45546FB}"/>
              </a:ext>
            </a:extLst>
          </p:cNvPr>
          <p:cNvSpPr>
            <a:spLocks noGrp="1"/>
          </p:cNvSpPr>
          <p:nvPr>
            <p:ph idx="1"/>
          </p:nvPr>
        </p:nvSpPr>
        <p:spPr/>
        <p:txBody>
          <a:bodyPr/>
          <a:lstStyle/>
          <a:p>
            <a:r>
              <a:rPr lang="en-US" dirty="0"/>
              <a:t>For a user – submit a question in a forum </a:t>
            </a:r>
          </a:p>
          <a:p>
            <a:endParaRPr lang="en-US" dirty="0"/>
          </a:p>
          <a:p>
            <a:r>
              <a:rPr lang="en-US" dirty="0"/>
              <a:t>For a developer: </a:t>
            </a:r>
          </a:p>
          <a:p>
            <a:pPr lvl="1"/>
            <a:r>
              <a:rPr lang="en-US" dirty="0">
                <a:solidFill>
                  <a:srgbClr val="C00000"/>
                </a:solidFill>
              </a:rPr>
              <a:t>Text preprocessing</a:t>
            </a:r>
          </a:p>
          <a:p>
            <a:pPr lvl="1"/>
            <a:r>
              <a:rPr lang="en-US" dirty="0">
                <a:solidFill>
                  <a:schemeClr val="accent1"/>
                </a:solidFill>
              </a:rPr>
              <a:t>Representation model</a:t>
            </a:r>
          </a:p>
          <a:p>
            <a:pPr lvl="1"/>
            <a:r>
              <a:rPr lang="en-US" dirty="0"/>
              <a:t>Extracting/generating answers</a:t>
            </a:r>
          </a:p>
          <a:p>
            <a:pPr lvl="1"/>
            <a:r>
              <a:rPr lang="en-US" dirty="0"/>
              <a:t>Ranking answers</a:t>
            </a:r>
          </a:p>
          <a:p>
            <a:pPr lvl="2"/>
            <a:r>
              <a:rPr lang="en-US" dirty="0"/>
              <a:t>Unsupervised with relevance metric or</a:t>
            </a:r>
          </a:p>
          <a:p>
            <a:pPr lvl="2"/>
            <a:r>
              <a:rPr lang="en-US" dirty="0"/>
              <a:t>Supervised</a:t>
            </a:r>
          </a:p>
          <a:p>
            <a:pPr lvl="1"/>
            <a:r>
              <a:rPr lang="en-US" dirty="0">
                <a:solidFill>
                  <a:srgbClr val="C00000"/>
                </a:solidFill>
              </a:rPr>
              <a:t>Evaluation</a:t>
            </a:r>
            <a:endParaRPr lang="en-IL" dirty="0">
              <a:solidFill>
                <a:srgbClr val="C00000"/>
              </a:solidFill>
            </a:endParaRPr>
          </a:p>
        </p:txBody>
      </p:sp>
      <p:pic>
        <p:nvPicPr>
          <p:cNvPr id="4" name="Picture 3">
            <a:extLst>
              <a:ext uri="{FF2B5EF4-FFF2-40B4-BE49-F238E27FC236}">
                <a16:creationId xmlns:a16="http://schemas.microsoft.com/office/drawing/2014/main" id="{54236DE8-35E1-4899-8E16-079B2F4A0A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2433" y="3429000"/>
            <a:ext cx="1331704" cy="1404257"/>
          </a:xfrm>
          <a:prstGeom prst="rect">
            <a:avLst/>
          </a:prstGeom>
        </p:spPr>
      </p:pic>
      <p:pic>
        <p:nvPicPr>
          <p:cNvPr id="6" name="Picture 5">
            <a:extLst>
              <a:ext uri="{FF2B5EF4-FFF2-40B4-BE49-F238E27FC236}">
                <a16:creationId xmlns:a16="http://schemas.microsoft.com/office/drawing/2014/main" id="{ADC487A7-6D24-43FA-A1F9-6FAE4CB99F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5485" y="521804"/>
            <a:ext cx="2456242" cy="2631688"/>
          </a:xfrm>
          <a:prstGeom prst="rect">
            <a:avLst/>
          </a:prstGeom>
        </p:spPr>
      </p:pic>
      <p:sp>
        <p:nvSpPr>
          <p:cNvPr id="5" name="Slide Number Placeholder 4">
            <a:extLst>
              <a:ext uri="{FF2B5EF4-FFF2-40B4-BE49-F238E27FC236}">
                <a16:creationId xmlns:a16="http://schemas.microsoft.com/office/drawing/2014/main" id="{8C35F4C5-0EF4-4B70-8CC6-5CFD433DBA8B}"/>
              </a:ext>
            </a:extLst>
          </p:cNvPr>
          <p:cNvSpPr>
            <a:spLocks noGrp="1"/>
          </p:cNvSpPr>
          <p:nvPr>
            <p:ph type="sldNum" sz="quarter" idx="12"/>
          </p:nvPr>
        </p:nvSpPr>
        <p:spPr/>
        <p:txBody>
          <a:bodyPr/>
          <a:lstStyle/>
          <a:p>
            <a:fld id="{9083F240-2B89-434C-B7CF-9EF477DB1205}" type="slidenum">
              <a:rPr lang="en-IL" smtClean="0"/>
              <a:t>15</a:t>
            </a:fld>
            <a:endParaRPr lang="en-IL"/>
          </a:p>
        </p:txBody>
      </p:sp>
    </p:spTree>
    <p:extLst>
      <p:ext uri="{BB962C8B-B14F-4D97-AF65-F5344CB8AC3E}">
        <p14:creationId xmlns:p14="http://schemas.microsoft.com/office/powerpoint/2010/main" val="559968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BF697-57B4-4DEB-BCCB-E8D70DBF0B20}"/>
              </a:ext>
            </a:extLst>
          </p:cNvPr>
          <p:cNvSpPr>
            <a:spLocks noGrp="1"/>
          </p:cNvSpPr>
          <p:nvPr>
            <p:ph type="title"/>
          </p:nvPr>
        </p:nvSpPr>
        <p:spPr/>
        <p:txBody>
          <a:bodyPr/>
          <a:lstStyle/>
          <a:p>
            <a:r>
              <a:rPr lang="en-US" dirty="0"/>
              <a:t>Text categorization/classification</a:t>
            </a:r>
            <a:endParaRPr lang="en-IL" dirty="0"/>
          </a:p>
        </p:txBody>
      </p:sp>
      <p:sp>
        <p:nvSpPr>
          <p:cNvPr id="3" name="Content Placeholder 2">
            <a:extLst>
              <a:ext uri="{FF2B5EF4-FFF2-40B4-BE49-F238E27FC236}">
                <a16:creationId xmlns:a16="http://schemas.microsoft.com/office/drawing/2014/main" id="{1EAA208B-AB8C-42ED-BD8B-98EC519EE433}"/>
              </a:ext>
            </a:extLst>
          </p:cNvPr>
          <p:cNvSpPr>
            <a:spLocks noGrp="1"/>
          </p:cNvSpPr>
          <p:nvPr>
            <p:ph idx="1"/>
          </p:nvPr>
        </p:nvSpPr>
        <p:spPr>
          <a:xfrm>
            <a:off x="838200" y="1959429"/>
            <a:ext cx="10515600" cy="4217534"/>
          </a:xfrm>
        </p:spPr>
        <p:txBody>
          <a:bodyPr/>
          <a:lstStyle/>
          <a:p>
            <a:pPr marL="0" indent="0" algn="ctr">
              <a:buNone/>
            </a:pPr>
            <a:r>
              <a:rPr lang="en-US" dirty="0"/>
              <a:t>Automatic assignment of a text to a predefined category/class</a:t>
            </a:r>
            <a:endParaRPr lang="en-IL" dirty="0"/>
          </a:p>
        </p:txBody>
      </p:sp>
      <p:pic>
        <p:nvPicPr>
          <p:cNvPr id="5" name="Picture 4">
            <a:extLst>
              <a:ext uri="{FF2B5EF4-FFF2-40B4-BE49-F238E27FC236}">
                <a16:creationId xmlns:a16="http://schemas.microsoft.com/office/drawing/2014/main" id="{E7D5C4AB-09BA-42EF-8046-F1FEA714B7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5495" y="2747963"/>
            <a:ext cx="6667500" cy="3429000"/>
          </a:xfrm>
          <a:prstGeom prst="rect">
            <a:avLst/>
          </a:prstGeom>
        </p:spPr>
      </p:pic>
      <p:sp>
        <p:nvSpPr>
          <p:cNvPr id="4" name="Slide Number Placeholder 3">
            <a:extLst>
              <a:ext uri="{FF2B5EF4-FFF2-40B4-BE49-F238E27FC236}">
                <a16:creationId xmlns:a16="http://schemas.microsoft.com/office/drawing/2014/main" id="{BAD0054D-CD90-43F0-919C-571B87764583}"/>
              </a:ext>
            </a:extLst>
          </p:cNvPr>
          <p:cNvSpPr>
            <a:spLocks noGrp="1"/>
          </p:cNvSpPr>
          <p:nvPr>
            <p:ph type="sldNum" sz="quarter" idx="12"/>
          </p:nvPr>
        </p:nvSpPr>
        <p:spPr/>
        <p:txBody>
          <a:bodyPr/>
          <a:lstStyle/>
          <a:p>
            <a:fld id="{9083F240-2B89-434C-B7CF-9EF477DB1205}" type="slidenum">
              <a:rPr lang="en-IL" smtClean="0"/>
              <a:t>16</a:t>
            </a:fld>
            <a:endParaRPr lang="en-IL"/>
          </a:p>
        </p:txBody>
      </p:sp>
    </p:spTree>
    <p:extLst>
      <p:ext uri="{BB962C8B-B14F-4D97-AF65-F5344CB8AC3E}">
        <p14:creationId xmlns:p14="http://schemas.microsoft.com/office/powerpoint/2010/main" val="3435762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B4F65-40F2-4879-8855-DC6C68949FC7}"/>
              </a:ext>
            </a:extLst>
          </p:cNvPr>
          <p:cNvSpPr>
            <a:spLocks noGrp="1"/>
          </p:cNvSpPr>
          <p:nvPr>
            <p:ph type="title"/>
          </p:nvPr>
        </p:nvSpPr>
        <p:spPr/>
        <p:txBody>
          <a:bodyPr/>
          <a:lstStyle/>
          <a:p>
            <a:r>
              <a:rPr lang="en-US" dirty="0"/>
              <a:t>Text categorization: supervised learning</a:t>
            </a:r>
            <a:endParaRPr lang="en-IL" dirty="0"/>
          </a:p>
        </p:txBody>
      </p:sp>
      <p:pic>
        <p:nvPicPr>
          <p:cNvPr id="5" name="Content Placeholder 4">
            <a:extLst>
              <a:ext uri="{FF2B5EF4-FFF2-40B4-BE49-F238E27FC236}">
                <a16:creationId xmlns:a16="http://schemas.microsoft.com/office/drawing/2014/main" id="{EA9F6680-3369-44D8-9724-495E45D5A6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6361" y="1855497"/>
            <a:ext cx="7292679" cy="4602491"/>
          </a:xfrm>
        </p:spPr>
      </p:pic>
      <p:sp>
        <p:nvSpPr>
          <p:cNvPr id="3" name="Speech Bubble: Rectangle with Corners Rounded 2">
            <a:extLst>
              <a:ext uri="{FF2B5EF4-FFF2-40B4-BE49-F238E27FC236}">
                <a16:creationId xmlns:a16="http://schemas.microsoft.com/office/drawing/2014/main" id="{CF675E68-B78B-4567-A383-F9025E70B47E}"/>
              </a:ext>
            </a:extLst>
          </p:cNvPr>
          <p:cNvSpPr/>
          <p:nvPr/>
        </p:nvSpPr>
        <p:spPr>
          <a:xfrm>
            <a:off x="9825445" y="3493960"/>
            <a:ext cx="1528355" cy="1325563"/>
          </a:xfrm>
          <a:prstGeom prst="wedgeRoundRectCallout">
            <a:avLst>
              <a:gd name="adj1" fmla="val -186645"/>
              <a:gd name="adj2" fmla="val 83195"/>
              <a:gd name="adj3" fmla="val 16667"/>
            </a:avLst>
          </a:prstGeom>
          <a:solidFill>
            <a:schemeClr val="accent1">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Set of rules: probabilistic or logic</a:t>
            </a:r>
            <a:endParaRPr lang="en-IL" dirty="0">
              <a:solidFill>
                <a:schemeClr val="tx1"/>
              </a:solidFill>
            </a:endParaRPr>
          </a:p>
        </p:txBody>
      </p:sp>
      <p:sp>
        <p:nvSpPr>
          <p:cNvPr id="6" name="Speech Bubble: Rectangle with Corners Rounded 5">
            <a:extLst>
              <a:ext uri="{FF2B5EF4-FFF2-40B4-BE49-F238E27FC236}">
                <a16:creationId xmlns:a16="http://schemas.microsoft.com/office/drawing/2014/main" id="{2D5975CE-3BEA-4F8B-8A01-2940C5FB2307}"/>
              </a:ext>
            </a:extLst>
          </p:cNvPr>
          <p:cNvSpPr/>
          <p:nvPr/>
        </p:nvSpPr>
        <p:spPr>
          <a:xfrm>
            <a:off x="838200" y="1502230"/>
            <a:ext cx="1507120" cy="1325562"/>
          </a:xfrm>
          <a:prstGeom prst="wedgeRoundRectCallout">
            <a:avLst>
              <a:gd name="adj1" fmla="val 85270"/>
              <a:gd name="adj2" fmla="val 34923"/>
              <a:gd name="adj3" fmla="val 16667"/>
            </a:avLst>
          </a:prstGeom>
          <a:solidFill>
            <a:schemeClr val="accent1">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Manually assigned by a human expert</a:t>
            </a:r>
            <a:endParaRPr lang="en-IL" dirty="0">
              <a:solidFill>
                <a:schemeClr val="tx1"/>
              </a:solidFill>
            </a:endParaRPr>
          </a:p>
        </p:txBody>
      </p:sp>
      <p:sp>
        <p:nvSpPr>
          <p:cNvPr id="7" name="Speech Bubble: Rectangle with Corners Rounded 6">
            <a:extLst>
              <a:ext uri="{FF2B5EF4-FFF2-40B4-BE49-F238E27FC236}">
                <a16:creationId xmlns:a16="http://schemas.microsoft.com/office/drawing/2014/main" id="{3AD71C99-8621-455A-BBEB-55716BBC1622}"/>
              </a:ext>
            </a:extLst>
          </p:cNvPr>
          <p:cNvSpPr/>
          <p:nvPr/>
        </p:nvSpPr>
        <p:spPr>
          <a:xfrm>
            <a:off x="10082348" y="5017960"/>
            <a:ext cx="1528355" cy="1325563"/>
          </a:xfrm>
          <a:prstGeom prst="wedgeRoundRectCallout">
            <a:avLst>
              <a:gd name="adj1" fmla="val -113995"/>
              <a:gd name="adj2" fmla="val -8453"/>
              <a:gd name="adj3" fmla="val 16667"/>
            </a:avLst>
          </a:prstGeom>
          <a:solidFill>
            <a:schemeClr val="accent1">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Automatically assigned by the classifier</a:t>
            </a:r>
            <a:endParaRPr lang="en-IL" dirty="0">
              <a:solidFill>
                <a:schemeClr val="tx1"/>
              </a:solidFill>
            </a:endParaRPr>
          </a:p>
        </p:txBody>
      </p:sp>
      <p:sp>
        <p:nvSpPr>
          <p:cNvPr id="4" name="Slide Number Placeholder 3">
            <a:extLst>
              <a:ext uri="{FF2B5EF4-FFF2-40B4-BE49-F238E27FC236}">
                <a16:creationId xmlns:a16="http://schemas.microsoft.com/office/drawing/2014/main" id="{5C2E7C6B-6071-4E01-A388-EAEF2B9B7AD2}"/>
              </a:ext>
            </a:extLst>
          </p:cNvPr>
          <p:cNvSpPr>
            <a:spLocks noGrp="1"/>
          </p:cNvSpPr>
          <p:nvPr>
            <p:ph type="sldNum" sz="quarter" idx="12"/>
          </p:nvPr>
        </p:nvSpPr>
        <p:spPr/>
        <p:txBody>
          <a:bodyPr/>
          <a:lstStyle/>
          <a:p>
            <a:fld id="{9083F240-2B89-434C-B7CF-9EF477DB1205}" type="slidenum">
              <a:rPr lang="en-IL" smtClean="0"/>
              <a:t>17</a:t>
            </a:fld>
            <a:endParaRPr lang="en-IL"/>
          </a:p>
        </p:txBody>
      </p:sp>
    </p:spTree>
    <p:extLst>
      <p:ext uri="{BB962C8B-B14F-4D97-AF65-F5344CB8AC3E}">
        <p14:creationId xmlns:p14="http://schemas.microsoft.com/office/powerpoint/2010/main" val="1386425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See the source image">
            <a:extLst>
              <a:ext uri="{FF2B5EF4-FFF2-40B4-BE49-F238E27FC236}">
                <a16:creationId xmlns:a16="http://schemas.microsoft.com/office/drawing/2014/main" id="{1E02A5DF-0A2B-464E-A810-269D337219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19631" y="1531969"/>
            <a:ext cx="2562225" cy="148774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See the source image">
            <a:extLst>
              <a:ext uri="{FF2B5EF4-FFF2-40B4-BE49-F238E27FC236}">
                <a16:creationId xmlns:a16="http://schemas.microsoft.com/office/drawing/2014/main" id="{9AB29268-0E0F-4540-8601-BF4DE3E461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9090" y="1"/>
            <a:ext cx="3329470" cy="22758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5BB4F65-40F2-4879-8855-DC6C68949FC7}"/>
              </a:ext>
            </a:extLst>
          </p:cNvPr>
          <p:cNvSpPr>
            <a:spLocks noGrp="1"/>
          </p:cNvSpPr>
          <p:nvPr>
            <p:ph type="title"/>
          </p:nvPr>
        </p:nvSpPr>
        <p:spPr/>
        <p:txBody>
          <a:bodyPr/>
          <a:lstStyle/>
          <a:p>
            <a:r>
              <a:rPr lang="en-US" dirty="0"/>
              <a:t>Text categorization</a:t>
            </a:r>
            <a:endParaRPr lang="en-IL" dirty="0"/>
          </a:p>
        </p:txBody>
      </p:sp>
      <p:sp>
        <p:nvSpPr>
          <p:cNvPr id="4" name="Content Placeholder 3">
            <a:extLst>
              <a:ext uri="{FF2B5EF4-FFF2-40B4-BE49-F238E27FC236}">
                <a16:creationId xmlns:a16="http://schemas.microsoft.com/office/drawing/2014/main" id="{618E1F41-E362-4EEC-B6A5-6C1912EC34A5}"/>
              </a:ext>
            </a:extLst>
          </p:cNvPr>
          <p:cNvSpPr>
            <a:spLocks noGrp="1"/>
          </p:cNvSpPr>
          <p:nvPr>
            <p:ph idx="1"/>
          </p:nvPr>
        </p:nvSpPr>
        <p:spPr>
          <a:xfrm>
            <a:off x="838200" y="1825624"/>
            <a:ext cx="10515600" cy="4943315"/>
          </a:xfrm>
        </p:spPr>
        <p:txBody>
          <a:bodyPr>
            <a:normAutofit lnSpcReduction="10000"/>
          </a:bodyPr>
          <a:lstStyle/>
          <a:p>
            <a:r>
              <a:rPr lang="en-US" dirty="0"/>
              <a:t>For a user – run a classifier (Weka, RapidMiner, KNIME, …)</a:t>
            </a:r>
          </a:p>
          <a:p>
            <a:pPr lvl="1"/>
            <a:r>
              <a:rPr lang="en-US" dirty="0"/>
              <a:t>Training – provide an annotated data</a:t>
            </a:r>
          </a:p>
          <a:p>
            <a:pPr lvl="1"/>
            <a:r>
              <a:rPr lang="en-US" dirty="0"/>
              <a:t>Classification – provide an input document</a:t>
            </a:r>
          </a:p>
          <a:p>
            <a:endParaRPr lang="en-US" dirty="0"/>
          </a:p>
          <a:p>
            <a:r>
              <a:rPr lang="en-US" dirty="0"/>
              <a:t>For a developer:</a:t>
            </a:r>
          </a:p>
          <a:p>
            <a:pPr lvl="1"/>
            <a:r>
              <a:rPr lang="en-US" dirty="0">
                <a:solidFill>
                  <a:srgbClr val="C00000"/>
                </a:solidFill>
              </a:rPr>
              <a:t>Text preprocessing </a:t>
            </a:r>
            <a:r>
              <a:rPr lang="en-US" dirty="0"/>
              <a:t>(yes, again… we discuss it later)</a:t>
            </a:r>
          </a:p>
          <a:p>
            <a:pPr lvl="1"/>
            <a:r>
              <a:rPr lang="en-US" dirty="0">
                <a:solidFill>
                  <a:schemeClr val="accent1"/>
                </a:solidFill>
              </a:rPr>
              <a:t>Representation model </a:t>
            </a:r>
          </a:p>
          <a:p>
            <a:pPr lvl="1"/>
            <a:r>
              <a:rPr lang="en-US" dirty="0"/>
              <a:t>Classification model (DT, NB, Bayesian network, SVM, NN, …)</a:t>
            </a:r>
          </a:p>
          <a:p>
            <a:pPr lvl="1"/>
            <a:r>
              <a:rPr lang="en-US" dirty="0">
                <a:solidFill>
                  <a:srgbClr val="C00000"/>
                </a:solidFill>
              </a:rPr>
              <a:t>Evaluation </a:t>
            </a:r>
            <a:r>
              <a:rPr lang="en-US" dirty="0"/>
              <a:t>(again!)</a:t>
            </a:r>
          </a:p>
          <a:p>
            <a:pPr lvl="1"/>
            <a:endParaRPr lang="en-US" dirty="0"/>
          </a:p>
          <a:p>
            <a:r>
              <a:rPr lang="en-US" dirty="0"/>
              <a:t>Deep Learning  does not require                                                        feature engineering!</a:t>
            </a:r>
            <a:endParaRPr lang="en-IL" dirty="0"/>
          </a:p>
        </p:txBody>
      </p:sp>
      <p:pic>
        <p:nvPicPr>
          <p:cNvPr id="7" name="Picture 6">
            <a:extLst>
              <a:ext uri="{FF2B5EF4-FFF2-40B4-BE49-F238E27FC236}">
                <a16:creationId xmlns:a16="http://schemas.microsoft.com/office/drawing/2014/main" id="{9BC21FD7-819B-44F3-AF2B-4C37F25AF9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57757" y="3283879"/>
            <a:ext cx="2085975" cy="2190750"/>
          </a:xfrm>
          <a:prstGeom prst="rect">
            <a:avLst/>
          </a:prstGeom>
        </p:spPr>
      </p:pic>
      <p:pic>
        <p:nvPicPr>
          <p:cNvPr id="3076" name="Picture 4" descr="See the source image">
            <a:extLst>
              <a:ext uri="{FF2B5EF4-FFF2-40B4-BE49-F238E27FC236}">
                <a16:creationId xmlns:a16="http://schemas.microsoft.com/office/drawing/2014/main" id="{579A3645-AC2E-43C4-A04C-C60BBE1449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7750" y="89060"/>
            <a:ext cx="1819275" cy="178473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ee the source image">
            <a:extLst>
              <a:ext uri="{FF2B5EF4-FFF2-40B4-BE49-F238E27FC236}">
                <a16:creationId xmlns:a16="http://schemas.microsoft.com/office/drawing/2014/main" id="{83E735DB-09E1-482D-A013-DE753971D7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00762" y="5321229"/>
            <a:ext cx="3964940" cy="148828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See the source image">
            <a:extLst>
              <a:ext uri="{FF2B5EF4-FFF2-40B4-BE49-F238E27FC236}">
                <a16:creationId xmlns:a16="http://schemas.microsoft.com/office/drawing/2014/main" id="{D95AAAC4-4D03-4C41-9D7D-D7CBCA9AAD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78590" y="2320449"/>
            <a:ext cx="1080506" cy="941454"/>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E3D6EDA0-7EAE-4A0C-A3FF-5335094977A7}"/>
              </a:ext>
            </a:extLst>
          </p:cNvPr>
          <p:cNvSpPr>
            <a:spLocks noGrp="1"/>
          </p:cNvSpPr>
          <p:nvPr>
            <p:ph type="sldNum" sz="quarter" idx="12"/>
          </p:nvPr>
        </p:nvSpPr>
        <p:spPr/>
        <p:txBody>
          <a:bodyPr/>
          <a:lstStyle/>
          <a:p>
            <a:fld id="{9083F240-2B89-434C-B7CF-9EF477DB1205}" type="slidenum">
              <a:rPr lang="en-IL" smtClean="0"/>
              <a:t>18</a:t>
            </a:fld>
            <a:endParaRPr lang="en-IL"/>
          </a:p>
        </p:txBody>
      </p:sp>
    </p:spTree>
    <p:extLst>
      <p:ext uri="{BB962C8B-B14F-4D97-AF65-F5344CB8AC3E}">
        <p14:creationId xmlns:p14="http://schemas.microsoft.com/office/powerpoint/2010/main" val="1132404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8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CBE0A-A984-4876-87C0-70A4984533C4}"/>
              </a:ext>
            </a:extLst>
          </p:cNvPr>
          <p:cNvSpPr>
            <a:spLocks noGrp="1"/>
          </p:cNvSpPr>
          <p:nvPr>
            <p:ph type="title"/>
          </p:nvPr>
        </p:nvSpPr>
        <p:spPr/>
        <p:txBody>
          <a:bodyPr/>
          <a:lstStyle/>
          <a:p>
            <a:r>
              <a:rPr lang="en-US" dirty="0"/>
              <a:t>Text clustering</a:t>
            </a:r>
            <a:endParaRPr lang="en-IL" dirty="0"/>
          </a:p>
        </p:txBody>
      </p:sp>
      <p:sp>
        <p:nvSpPr>
          <p:cNvPr id="3" name="Content Placeholder 2">
            <a:extLst>
              <a:ext uri="{FF2B5EF4-FFF2-40B4-BE49-F238E27FC236}">
                <a16:creationId xmlns:a16="http://schemas.microsoft.com/office/drawing/2014/main" id="{99182B30-0E89-40A4-8BDB-7864265AA382}"/>
              </a:ext>
            </a:extLst>
          </p:cNvPr>
          <p:cNvSpPr>
            <a:spLocks noGrp="1"/>
          </p:cNvSpPr>
          <p:nvPr>
            <p:ph idx="1"/>
          </p:nvPr>
        </p:nvSpPr>
        <p:spPr/>
        <p:txBody>
          <a:bodyPr/>
          <a:lstStyle/>
          <a:p>
            <a:r>
              <a:rPr lang="en-US" dirty="0"/>
              <a:t>Automatic assignment of texts to groups (clusters)</a:t>
            </a:r>
          </a:p>
          <a:p>
            <a:pPr lvl="1"/>
            <a:r>
              <a:rPr lang="en-US" dirty="0"/>
              <a:t>Similar texts – same group</a:t>
            </a:r>
          </a:p>
          <a:p>
            <a:pPr lvl="1"/>
            <a:r>
              <a:rPr lang="en-US" dirty="0"/>
              <a:t>Different texts – different groups</a:t>
            </a:r>
          </a:p>
          <a:p>
            <a:pPr lvl="1"/>
            <a:r>
              <a:rPr lang="en-US" dirty="0"/>
              <a:t>Groups  are NOT predefined</a:t>
            </a:r>
          </a:p>
          <a:p>
            <a:pPr lvl="2"/>
            <a:r>
              <a:rPr lang="en-US" dirty="0"/>
              <a:t>But the # sometimes needs to be  specified</a:t>
            </a:r>
          </a:p>
          <a:p>
            <a:pPr lvl="1"/>
            <a:r>
              <a:rPr lang="en-US" dirty="0"/>
              <a:t>Can be soft or hard</a:t>
            </a:r>
            <a:endParaRPr lang="en-IL" dirty="0"/>
          </a:p>
          <a:p>
            <a:pPr marL="457200" lvl="1" indent="0">
              <a:buNone/>
            </a:pPr>
            <a:endParaRPr lang="en-IL" dirty="0"/>
          </a:p>
        </p:txBody>
      </p:sp>
      <p:pic>
        <p:nvPicPr>
          <p:cNvPr id="4098" name="Picture 2" descr="See the source image">
            <a:extLst>
              <a:ext uri="{FF2B5EF4-FFF2-40B4-BE49-F238E27FC236}">
                <a16:creationId xmlns:a16="http://schemas.microsoft.com/office/drawing/2014/main" id="{621B630E-186E-4043-8730-2CCDC6883B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0136" y="2239311"/>
            <a:ext cx="5377178" cy="40725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ee the source image">
            <a:extLst>
              <a:ext uri="{FF2B5EF4-FFF2-40B4-BE49-F238E27FC236}">
                <a16:creationId xmlns:a16="http://schemas.microsoft.com/office/drawing/2014/main" id="{9F44844D-D7BE-404F-B34D-1F83338060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3717" y="4724940"/>
            <a:ext cx="4088148" cy="158696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0EDC569-3F62-43DC-B97D-D4F5291FF0A6}"/>
              </a:ext>
            </a:extLst>
          </p:cNvPr>
          <p:cNvSpPr>
            <a:spLocks noGrp="1"/>
          </p:cNvSpPr>
          <p:nvPr>
            <p:ph type="sldNum" sz="quarter" idx="12"/>
          </p:nvPr>
        </p:nvSpPr>
        <p:spPr/>
        <p:txBody>
          <a:bodyPr/>
          <a:lstStyle/>
          <a:p>
            <a:fld id="{9083F240-2B89-434C-B7CF-9EF477DB1205}" type="slidenum">
              <a:rPr lang="en-IL" smtClean="0"/>
              <a:t>19</a:t>
            </a:fld>
            <a:endParaRPr lang="en-IL"/>
          </a:p>
        </p:txBody>
      </p:sp>
    </p:spTree>
    <p:extLst>
      <p:ext uri="{BB962C8B-B14F-4D97-AF65-F5344CB8AC3E}">
        <p14:creationId xmlns:p14="http://schemas.microsoft.com/office/powerpoint/2010/main" val="2726363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270A0B-F569-4C6A-B7D0-B49C94D4B0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4373" y="365126"/>
            <a:ext cx="7507095" cy="5630322"/>
          </a:xfrm>
          <a:prstGeom prst="rect">
            <a:avLst/>
          </a:prstGeom>
        </p:spPr>
      </p:pic>
      <p:sp>
        <p:nvSpPr>
          <p:cNvPr id="2" name="Title 1">
            <a:extLst>
              <a:ext uri="{FF2B5EF4-FFF2-40B4-BE49-F238E27FC236}">
                <a16:creationId xmlns:a16="http://schemas.microsoft.com/office/drawing/2014/main" id="{5C04C29C-7067-4A83-AC28-BC7C635B7FA6}"/>
              </a:ext>
            </a:extLst>
          </p:cNvPr>
          <p:cNvSpPr>
            <a:spLocks noGrp="1"/>
          </p:cNvSpPr>
          <p:nvPr>
            <p:ph type="title"/>
          </p:nvPr>
        </p:nvSpPr>
        <p:spPr/>
        <p:txBody>
          <a:bodyPr/>
          <a:lstStyle/>
          <a:p>
            <a:r>
              <a:rPr lang="en-US" dirty="0"/>
              <a:t>Agenda</a:t>
            </a:r>
            <a:endParaRPr lang="en-IL" dirty="0"/>
          </a:p>
        </p:txBody>
      </p:sp>
      <p:sp>
        <p:nvSpPr>
          <p:cNvPr id="3" name="Content Placeholder 2">
            <a:extLst>
              <a:ext uri="{FF2B5EF4-FFF2-40B4-BE49-F238E27FC236}">
                <a16:creationId xmlns:a16="http://schemas.microsoft.com/office/drawing/2014/main" id="{CEDCBA85-707B-4E75-9106-36AF90357457}"/>
              </a:ext>
            </a:extLst>
          </p:cNvPr>
          <p:cNvSpPr>
            <a:spLocks noGrp="1"/>
          </p:cNvSpPr>
          <p:nvPr>
            <p:ph idx="1"/>
          </p:nvPr>
        </p:nvSpPr>
        <p:spPr/>
        <p:txBody>
          <a:bodyPr/>
          <a:lstStyle/>
          <a:p>
            <a:r>
              <a:rPr lang="en-US" dirty="0"/>
              <a:t>Introduction into IR</a:t>
            </a:r>
          </a:p>
          <a:p>
            <a:r>
              <a:rPr lang="en-US" dirty="0"/>
              <a:t>IR main tasks</a:t>
            </a:r>
          </a:p>
          <a:p>
            <a:r>
              <a:rPr lang="en-US" dirty="0"/>
              <a:t>IR history</a:t>
            </a:r>
          </a:p>
          <a:p>
            <a:r>
              <a:rPr lang="en-US" dirty="0"/>
              <a:t>IR challenges: </a:t>
            </a:r>
          </a:p>
          <a:p>
            <a:pPr lvl="1"/>
            <a:r>
              <a:rPr lang="en-US" dirty="0"/>
              <a:t>preprocessing, </a:t>
            </a:r>
          </a:p>
          <a:p>
            <a:pPr lvl="1"/>
            <a:r>
              <a:rPr lang="en-US" dirty="0"/>
              <a:t>evaluation,</a:t>
            </a:r>
          </a:p>
          <a:p>
            <a:pPr lvl="1"/>
            <a:r>
              <a:rPr lang="en-US" dirty="0" err="1"/>
              <a:t>multilinguality</a:t>
            </a:r>
            <a:endParaRPr lang="en-US" dirty="0"/>
          </a:p>
          <a:p>
            <a:pPr marL="0" indent="0">
              <a:buNone/>
            </a:pPr>
            <a:endParaRPr lang="en-IL" dirty="0"/>
          </a:p>
        </p:txBody>
      </p:sp>
      <p:sp>
        <p:nvSpPr>
          <p:cNvPr id="4" name="Slide Number Placeholder 3">
            <a:extLst>
              <a:ext uri="{FF2B5EF4-FFF2-40B4-BE49-F238E27FC236}">
                <a16:creationId xmlns:a16="http://schemas.microsoft.com/office/drawing/2014/main" id="{507EAFAA-429C-4A21-A855-A690D44AF5CE}"/>
              </a:ext>
            </a:extLst>
          </p:cNvPr>
          <p:cNvSpPr>
            <a:spLocks noGrp="1"/>
          </p:cNvSpPr>
          <p:nvPr>
            <p:ph type="sldNum" sz="quarter" idx="12"/>
          </p:nvPr>
        </p:nvSpPr>
        <p:spPr/>
        <p:txBody>
          <a:bodyPr/>
          <a:lstStyle/>
          <a:p>
            <a:fld id="{9083F240-2B89-434C-B7CF-9EF477DB1205}" type="slidenum">
              <a:rPr lang="en-IL" smtClean="0"/>
              <a:t>2</a:t>
            </a:fld>
            <a:endParaRPr lang="en-IL"/>
          </a:p>
        </p:txBody>
      </p:sp>
    </p:spTree>
    <p:extLst>
      <p:ext uri="{BB962C8B-B14F-4D97-AF65-F5344CB8AC3E}">
        <p14:creationId xmlns:p14="http://schemas.microsoft.com/office/powerpoint/2010/main" val="10684447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See the source image">
            <a:extLst>
              <a:ext uri="{FF2B5EF4-FFF2-40B4-BE49-F238E27FC236}">
                <a16:creationId xmlns:a16="http://schemas.microsoft.com/office/drawing/2014/main" id="{1E02A5DF-0A2B-464E-A810-269D337219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19631" y="1531969"/>
            <a:ext cx="2562225" cy="148774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See the source image">
            <a:extLst>
              <a:ext uri="{FF2B5EF4-FFF2-40B4-BE49-F238E27FC236}">
                <a16:creationId xmlns:a16="http://schemas.microsoft.com/office/drawing/2014/main" id="{9AB29268-0E0F-4540-8601-BF4DE3E461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9090" y="1"/>
            <a:ext cx="3329470" cy="22758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5BB4F65-40F2-4879-8855-DC6C68949FC7}"/>
              </a:ext>
            </a:extLst>
          </p:cNvPr>
          <p:cNvSpPr>
            <a:spLocks noGrp="1"/>
          </p:cNvSpPr>
          <p:nvPr>
            <p:ph type="title"/>
          </p:nvPr>
        </p:nvSpPr>
        <p:spPr/>
        <p:txBody>
          <a:bodyPr/>
          <a:lstStyle/>
          <a:p>
            <a:r>
              <a:rPr lang="en-US" dirty="0"/>
              <a:t>Text clustering</a:t>
            </a:r>
            <a:endParaRPr lang="en-IL" dirty="0"/>
          </a:p>
        </p:txBody>
      </p:sp>
      <p:sp>
        <p:nvSpPr>
          <p:cNvPr id="4" name="Content Placeholder 3">
            <a:extLst>
              <a:ext uri="{FF2B5EF4-FFF2-40B4-BE49-F238E27FC236}">
                <a16:creationId xmlns:a16="http://schemas.microsoft.com/office/drawing/2014/main" id="{618E1F41-E362-4EEC-B6A5-6C1912EC34A5}"/>
              </a:ext>
            </a:extLst>
          </p:cNvPr>
          <p:cNvSpPr>
            <a:spLocks noGrp="1"/>
          </p:cNvSpPr>
          <p:nvPr>
            <p:ph idx="1"/>
          </p:nvPr>
        </p:nvSpPr>
        <p:spPr>
          <a:xfrm>
            <a:off x="838200" y="1825624"/>
            <a:ext cx="10515600" cy="4943315"/>
          </a:xfrm>
        </p:spPr>
        <p:txBody>
          <a:bodyPr>
            <a:normAutofit/>
          </a:bodyPr>
          <a:lstStyle/>
          <a:p>
            <a:r>
              <a:rPr lang="en-US" dirty="0"/>
              <a:t>For a user – run a clustering </a:t>
            </a:r>
            <a:r>
              <a:rPr lang="en-US" dirty="0" err="1"/>
              <a:t>alg</a:t>
            </a:r>
            <a:r>
              <a:rPr lang="en-US" dirty="0"/>
              <a:t> (Weka, RapidMiner, KNIME, …)</a:t>
            </a:r>
          </a:p>
          <a:p>
            <a:pPr lvl="1"/>
            <a:r>
              <a:rPr lang="en-US" dirty="0"/>
              <a:t>provide a set  of documents</a:t>
            </a:r>
          </a:p>
          <a:p>
            <a:pPr lvl="1"/>
            <a:r>
              <a:rPr lang="en-US" dirty="0"/>
              <a:t>provide a number of clusters</a:t>
            </a:r>
          </a:p>
          <a:p>
            <a:pPr lvl="1"/>
            <a:r>
              <a:rPr lang="en-US" dirty="0"/>
              <a:t>No need in providing annotated data!!!</a:t>
            </a:r>
          </a:p>
          <a:p>
            <a:endParaRPr lang="en-US" dirty="0"/>
          </a:p>
          <a:p>
            <a:r>
              <a:rPr lang="en-US" dirty="0"/>
              <a:t>For a developer:</a:t>
            </a:r>
          </a:p>
          <a:p>
            <a:pPr lvl="1"/>
            <a:r>
              <a:rPr lang="en-US" dirty="0">
                <a:solidFill>
                  <a:srgbClr val="C00000"/>
                </a:solidFill>
              </a:rPr>
              <a:t>Text preprocessing </a:t>
            </a:r>
            <a:endParaRPr lang="en-US" dirty="0"/>
          </a:p>
          <a:p>
            <a:pPr lvl="1"/>
            <a:r>
              <a:rPr lang="en-US" dirty="0">
                <a:solidFill>
                  <a:schemeClr val="accent1">
                    <a:lumMod val="75000"/>
                  </a:schemeClr>
                </a:solidFill>
              </a:rPr>
              <a:t>Representation model </a:t>
            </a:r>
            <a:endParaRPr lang="en-US" dirty="0"/>
          </a:p>
          <a:p>
            <a:pPr lvl="1"/>
            <a:r>
              <a:rPr lang="en-US" dirty="0"/>
              <a:t>Clustering method (K-means, hierarchical, graph partitioning, …)</a:t>
            </a:r>
          </a:p>
          <a:p>
            <a:pPr lvl="1"/>
            <a:r>
              <a:rPr lang="en-US" dirty="0">
                <a:solidFill>
                  <a:srgbClr val="C00000"/>
                </a:solidFill>
              </a:rPr>
              <a:t>Evaluation</a:t>
            </a:r>
          </a:p>
          <a:p>
            <a:pPr lvl="1"/>
            <a:endParaRPr lang="en-US" dirty="0"/>
          </a:p>
        </p:txBody>
      </p:sp>
      <p:pic>
        <p:nvPicPr>
          <p:cNvPr id="7" name="Picture 6">
            <a:extLst>
              <a:ext uri="{FF2B5EF4-FFF2-40B4-BE49-F238E27FC236}">
                <a16:creationId xmlns:a16="http://schemas.microsoft.com/office/drawing/2014/main" id="{9BC21FD7-819B-44F3-AF2B-4C37F25AF9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57757" y="3283879"/>
            <a:ext cx="2085975" cy="2190750"/>
          </a:xfrm>
          <a:prstGeom prst="rect">
            <a:avLst/>
          </a:prstGeom>
        </p:spPr>
      </p:pic>
      <p:pic>
        <p:nvPicPr>
          <p:cNvPr id="3076" name="Picture 4" descr="See the source image">
            <a:extLst>
              <a:ext uri="{FF2B5EF4-FFF2-40B4-BE49-F238E27FC236}">
                <a16:creationId xmlns:a16="http://schemas.microsoft.com/office/drawing/2014/main" id="{579A3645-AC2E-43C4-A04C-C60BBE1449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7750" y="89060"/>
            <a:ext cx="1819275" cy="178473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See the source image">
            <a:extLst>
              <a:ext uri="{FF2B5EF4-FFF2-40B4-BE49-F238E27FC236}">
                <a16:creationId xmlns:a16="http://schemas.microsoft.com/office/drawing/2014/main" id="{D95AAAC4-4D03-4C41-9D7D-D7CBCA9AAD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78590" y="2320449"/>
            <a:ext cx="1080506" cy="941454"/>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E62AFC17-6C3E-47EC-8A4F-715B51956834}"/>
              </a:ext>
            </a:extLst>
          </p:cNvPr>
          <p:cNvSpPr>
            <a:spLocks noGrp="1"/>
          </p:cNvSpPr>
          <p:nvPr>
            <p:ph type="sldNum" sz="quarter" idx="12"/>
          </p:nvPr>
        </p:nvSpPr>
        <p:spPr/>
        <p:txBody>
          <a:bodyPr/>
          <a:lstStyle/>
          <a:p>
            <a:fld id="{9083F240-2B89-434C-B7CF-9EF477DB1205}" type="slidenum">
              <a:rPr lang="en-IL" smtClean="0"/>
              <a:t>20</a:t>
            </a:fld>
            <a:endParaRPr lang="en-IL"/>
          </a:p>
        </p:txBody>
      </p:sp>
    </p:spTree>
    <p:extLst>
      <p:ext uri="{BB962C8B-B14F-4D97-AF65-F5344CB8AC3E}">
        <p14:creationId xmlns:p14="http://schemas.microsoft.com/office/powerpoint/2010/main" val="405571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8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6C6EB-DCE9-4FC4-9B6A-D121506BC029}"/>
              </a:ext>
            </a:extLst>
          </p:cNvPr>
          <p:cNvSpPr>
            <a:spLocks noGrp="1"/>
          </p:cNvSpPr>
          <p:nvPr>
            <p:ph type="title"/>
          </p:nvPr>
        </p:nvSpPr>
        <p:spPr/>
        <p:txBody>
          <a:bodyPr/>
          <a:lstStyle/>
          <a:p>
            <a:r>
              <a:rPr lang="en-US" dirty="0"/>
              <a:t>Sentiment analysis</a:t>
            </a:r>
            <a:endParaRPr lang="en-IL" dirty="0"/>
          </a:p>
        </p:txBody>
      </p:sp>
      <p:sp>
        <p:nvSpPr>
          <p:cNvPr id="3" name="Content Placeholder 2">
            <a:extLst>
              <a:ext uri="{FF2B5EF4-FFF2-40B4-BE49-F238E27FC236}">
                <a16:creationId xmlns:a16="http://schemas.microsoft.com/office/drawing/2014/main" id="{C8759EA2-5B2E-4383-B7D2-B6DED1591395}"/>
              </a:ext>
            </a:extLst>
          </p:cNvPr>
          <p:cNvSpPr>
            <a:spLocks noGrp="1"/>
          </p:cNvSpPr>
          <p:nvPr>
            <p:ph idx="1"/>
          </p:nvPr>
        </p:nvSpPr>
        <p:spPr/>
        <p:txBody>
          <a:bodyPr/>
          <a:lstStyle/>
          <a:p>
            <a:pPr marL="0" indent="0">
              <a:buNone/>
            </a:pPr>
            <a:r>
              <a:rPr lang="en-US" dirty="0"/>
              <a:t>Automatic assignment of sentiment polarity to a given text</a:t>
            </a:r>
          </a:p>
          <a:p>
            <a:pPr lvl="1"/>
            <a:r>
              <a:rPr lang="en-US" dirty="0"/>
              <a:t>Positive, neutral, negative</a:t>
            </a:r>
          </a:p>
          <a:p>
            <a:pPr lvl="1"/>
            <a:r>
              <a:rPr lang="en-US" dirty="0"/>
              <a:t>Very useful in SM</a:t>
            </a:r>
            <a:endParaRPr lang="en-IL" dirty="0"/>
          </a:p>
        </p:txBody>
      </p:sp>
      <p:pic>
        <p:nvPicPr>
          <p:cNvPr id="6146" name="Picture 2" descr="See the source image">
            <a:extLst>
              <a:ext uri="{FF2B5EF4-FFF2-40B4-BE49-F238E27FC236}">
                <a16:creationId xmlns:a16="http://schemas.microsoft.com/office/drawing/2014/main" id="{76B17919-2C4D-4B7A-A68F-6E02765D20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3615146"/>
            <a:ext cx="7620000" cy="29718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76FE325-DD3A-43A6-B3CE-09EF6380910A}"/>
              </a:ext>
            </a:extLst>
          </p:cNvPr>
          <p:cNvSpPr>
            <a:spLocks noGrp="1"/>
          </p:cNvSpPr>
          <p:nvPr>
            <p:ph type="sldNum" sz="quarter" idx="12"/>
          </p:nvPr>
        </p:nvSpPr>
        <p:spPr/>
        <p:txBody>
          <a:bodyPr/>
          <a:lstStyle/>
          <a:p>
            <a:fld id="{9083F240-2B89-434C-B7CF-9EF477DB1205}" type="slidenum">
              <a:rPr lang="en-IL" smtClean="0"/>
              <a:t>21</a:t>
            </a:fld>
            <a:endParaRPr lang="en-IL"/>
          </a:p>
        </p:txBody>
      </p:sp>
    </p:spTree>
    <p:extLst>
      <p:ext uri="{BB962C8B-B14F-4D97-AF65-F5344CB8AC3E}">
        <p14:creationId xmlns:p14="http://schemas.microsoft.com/office/powerpoint/2010/main" val="925454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See the source image">
            <a:extLst>
              <a:ext uri="{FF2B5EF4-FFF2-40B4-BE49-F238E27FC236}">
                <a16:creationId xmlns:a16="http://schemas.microsoft.com/office/drawing/2014/main" id="{1E02A5DF-0A2B-464E-A810-269D337219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19631" y="1531969"/>
            <a:ext cx="2562225" cy="148774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See the source image">
            <a:extLst>
              <a:ext uri="{FF2B5EF4-FFF2-40B4-BE49-F238E27FC236}">
                <a16:creationId xmlns:a16="http://schemas.microsoft.com/office/drawing/2014/main" id="{9AB29268-0E0F-4540-8601-BF4DE3E461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9090" y="1"/>
            <a:ext cx="3329470" cy="22758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5BB4F65-40F2-4879-8855-DC6C68949FC7}"/>
              </a:ext>
            </a:extLst>
          </p:cNvPr>
          <p:cNvSpPr>
            <a:spLocks noGrp="1"/>
          </p:cNvSpPr>
          <p:nvPr>
            <p:ph type="title"/>
          </p:nvPr>
        </p:nvSpPr>
        <p:spPr/>
        <p:txBody>
          <a:bodyPr/>
          <a:lstStyle/>
          <a:p>
            <a:r>
              <a:rPr lang="en-US" dirty="0"/>
              <a:t>Sentiment analysis</a:t>
            </a:r>
            <a:endParaRPr lang="en-IL" dirty="0"/>
          </a:p>
        </p:txBody>
      </p:sp>
      <p:sp>
        <p:nvSpPr>
          <p:cNvPr id="4" name="Content Placeholder 3">
            <a:extLst>
              <a:ext uri="{FF2B5EF4-FFF2-40B4-BE49-F238E27FC236}">
                <a16:creationId xmlns:a16="http://schemas.microsoft.com/office/drawing/2014/main" id="{618E1F41-E362-4EEC-B6A5-6C1912EC34A5}"/>
              </a:ext>
            </a:extLst>
          </p:cNvPr>
          <p:cNvSpPr>
            <a:spLocks noGrp="1"/>
          </p:cNvSpPr>
          <p:nvPr>
            <p:ph idx="1"/>
          </p:nvPr>
        </p:nvSpPr>
        <p:spPr>
          <a:xfrm>
            <a:off x="838200" y="1825624"/>
            <a:ext cx="10515600" cy="4943315"/>
          </a:xfrm>
        </p:spPr>
        <p:txBody>
          <a:bodyPr>
            <a:normAutofit lnSpcReduction="10000"/>
          </a:bodyPr>
          <a:lstStyle/>
          <a:p>
            <a:r>
              <a:rPr lang="en-US" dirty="0"/>
              <a:t>For a user – run a ML algorithm (Weka, RapidMiner, KNIME, …)</a:t>
            </a:r>
          </a:p>
          <a:p>
            <a:pPr lvl="1"/>
            <a:r>
              <a:rPr lang="en-US" dirty="0"/>
              <a:t>If it’s supervised, provide an annotated data</a:t>
            </a:r>
          </a:p>
          <a:p>
            <a:pPr lvl="1"/>
            <a:r>
              <a:rPr lang="en-US" dirty="0"/>
              <a:t>If it isn’t, provide heuristic rules </a:t>
            </a:r>
          </a:p>
          <a:p>
            <a:endParaRPr lang="en-US" dirty="0"/>
          </a:p>
          <a:p>
            <a:r>
              <a:rPr lang="en-US" dirty="0"/>
              <a:t>For a developer:</a:t>
            </a:r>
          </a:p>
          <a:p>
            <a:pPr lvl="1"/>
            <a:r>
              <a:rPr lang="en-US" b="1" dirty="0">
                <a:solidFill>
                  <a:srgbClr val="C00000"/>
                </a:solidFill>
              </a:rPr>
              <a:t>?</a:t>
            </a:r>
            <a:endParaRPr lang="en-US" b="1" dirty="0"/>
          </a:p>
          <a:p>
            <a:pPr lvl="1"/>
            <a:r>
              <a:rPr lang="en-US" dirty="0">
                <a:solidFill>
                  <a:schemeClr val="accent1"/>
                </a:solidFill>
              </a:rPr>
              <a:t>Representation model </a:t>
            </a:r>
            <a:endParaRPr lang="en-US" dirty="0"/>
          </a:p>
          <a:p>
            <a:pPr lvl="1"/>
            <a:r>
              <a:rPr lang="en-US" dirty="0"/>
              <a:t>Classification/clustering/statistical model</a:t>
            </a:r>
          </a:p>
          <a:p>
            <a:pPr lvl="1"/>
            <a:r>
              <a:rPr lang="en-US" b="1" dirty="0">
                <a:solidFill>
                  <a:srgbClr val="C00000"/>
                </a:solidFill>
              </a:rPr>
              <a:t>?</a:t>
            </a:r>
          </a:p>
          <a:p>
            <a:pPr lvl="1"/>
            <a:endParaRPr lang="en-US" dirty="0"/>
          </a:p>
          <a:p>
            <a:r>
              <a:rPr lang="en-US" dirty="0"/>
              <a:t>Deep learning arises!</a:t>
            </a:r>
          </a:p>
          <a:p>
            <a:pPr lvl="1"/>
            <a:r>
              <a:rPr lang="en-US" dirty="0"/>
              <a:t>Big data </a:t>
            </a:r>
          </a:p>
          <a:p>
            <a:pPr lvl="1"/>
            <a:endParaRPr lang="en-US" dirty="0"/>
          </a:p>
        </p:txBody>
      </p:sp>
      <p:pic>
        <p:nvPicPr>
          <p:cNvPr id="7" name="Picture 6">
            <a:extLst>
              <a:ext uri="{FF2B5EF4-FFF2-40B4-BE49-F238E27FC236}">
                <a16:creationId xmlns:a16="http://schemas.microsoft.com/office/drawing/2014/main" id="{9BC21FD7-819B-44F3-AF2B-4C37F25AF9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57757" y="3283879"/>
            <a:ext cx="2085975" cy="2190750"/>
          </a:xfrm>
          <a:prstGeom prst="rect">
            <a:avLst/>
          </a:prstGeom>
        </p:spPr>
      </p:pic>
      <p:pic>
        <p:nvPicPr>
          <p:cNvPr id="3076" name="Picture 4" descr="See the source image">
            <a:extLst>
              <a:ext uri="{FF2B5EF4-FFF2-40B4-BE49-F238E27FC236}">
                <a16:creationId xmlns:a16="http://schemas.microsoft.com/office/drawing/2014/main" id="{579A3645-AC2E-43C4-A04C-C60BBE1449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7750" y="89060"/>
            <a:ext cx="1819275" cy="178473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See the source image">
            <a:extLst>
              <a:ext uri="{FF2B5EF4-FFF2-40B4-BE49-F238E27FC236}">
                <a16:creationId xmlns:a16="http://schemas.microsoft.com/office/drawing/2014/main" id="{D95AAAC4-4D03-4C41-9D7D-D7CBCA9AAD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78590" y="2320449"/>
            <a:ext cx="1080506" cy="94145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ee the source image">
            <a:extLst>
              <a:ext uri="{FF2B5EF4-FFF2-40B4-BE49-F238E27FC236}">
                <a16:creationId xmlns:a16="http://schemas.microsoft.com/office/drawing/2014/main" id="{05A8B8F9-9CF3-4EEC-80DA-9783167115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65002" y="5290810"/>
            <a:ext cx="3964940" cy="148828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See the source image">
            <a:extLst>
              <a:ext uri="{FF2B5EF4-FFF2-40B4-BE49-F238E27FC236}">
                <a16:creationId xmlns:a16="http://schemas.microsoft.com/office/drawing/2014/main" id="{E0B86C15-3E9D-4FE6-AADC-1785D14EBED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53966" y="5247130"/>
            <a:ext cx="1521809" cy="152180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C2369967-F5F1-47E2-87A2-A75C04948896}"/>
              </a:ext>
            </a:extLst>
          </p:cNvPr>
          <p:cNvSpPr>
            <a:spLocks noGrp="1"/>
          </p:cNvSpPr>
          <p:nvPr>
            <p:ph type="sldNum" sz="quarter" idx="12"/>
          </p:nvPr>
        </p:nvSpPr>
        <p:spPr/>
        <p:txBody>
          <a:bodyPr/>
          <a:lstStyle/>
          <a:p>
            <a:fld id="{9083F240-2B89-434C-B7CF-9EF477DB1205}" type="slidenum">
              <a:rPr lang="en-IL" smtClean="0"/>
              <a:t>22</a:t>
            </a:fld>
            <a:endParaRPr lang="en-IL"/>
          </a:p>
        </p:txBody>
      </p:sp>
    </p:spTree>
    <p:extLst>
      <p:ext uri="{BB962C8B-B14F-4D97-AF65-F5344CB8AC3E}">
        <p14:creationId xmlns:p14="http://schemas.microsoft.com/office/powerpoint/2010/main" val="3310055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8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90" name="Picture 6" descr="http://www.abbda.com/wp-content/uploads/2015/11/tmp66260506958941389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0808" y="3986259"/>
            <a:ext cx="2232992" cy="1701571"/>
          </a:xfrm>
          <a:prstGeom prst="rect">
            <a:avLst/>
          </a:prstGeom>
          <a:noFill/>
          <a:extLst>
            <a:ext uri="{909E8E84-426E-40DD-AFC4-6F175D3DCCD1}">
              <a14:hiddenFill xmlns:a14="http://schemas.microsoft.com/office/drawing/2010/main">
                <a:solidFill>
                  <a:srgbClr val="FFFFFF"/>
                </a:solidFill>
              </a14:hiddenFill>
            </a:ext>
          </a:extLst>
        </p:spPr>
      </p:pic>
      <p:sp>
        <p:nvSpPr>
          <p:cNvPr id="13314" name="Title 1"/>
          <p:cNvSpPr>
            <a:spLocks noGrp="1"/>
          </p:cNvSpPr>
          <p:nvPr>
            <p:ph type="title"/>
          </p:nvPr>
        </p:nvSpPr>
        <p:spPr/>
        <p:txBody>
          <a:bodyPr/>
          <a:lstStyle/>
          <a:p>
            <a:r>
              <a:rPr lang="en-US">
                <a:cs typeface="Aharoni" pitchFamily="2" charset="-79"/>
              </a:rPr>
              <a:t>Background</a:t>
            </a:r>
          </a:p>
        </p:txBody>
      </p:sp>
      <p:sp>
        <p:nvSpPr>
          <p:cNvPr id="13315" name="Content Placeholder 2"/>
          <p:cNvSpPr>
            <a:spLocks noGrp="1"/>
          </p:cNvSpPr>
          <p:nvPr>
            <p:ph idx="1"/>
          </p:nvPr>
        </p:nvSpPr>
        <p:spPr>
          <a:xfrm>
            <a:off x="934279" y="1986083"/>
            <a:ext cx="9733722" cy="4370267"/>
          </a:xfrm>
        </p:spPr>
        <p:txBody>
          <a:bodyPr>
            <a:normAutofit lnSpcReduction="10000"/>
          </a:bodyPr>
          <a:lstStyle/>
          <a:p>
            <a:pPr>
              <a:lnSpc>
                <a:spcPct val="80000"/>
              </a:lnSpc>
            </a:pPr>
            <a:r>
              <a:rPr lang="de-DE" dirty="0">
                <a:cs typeface="Aharoni" pitchFamily="2" charset="-79"/>
              </a:rPr>
              <a:t>First TA works in the </a:t>
            </a:r>
            <a:r>
              <a:rPr lang="de-DE" b="1" dirty="0">
                <a:cs typeface="Aharoni" pitchFamily="2" charset="-79"/>
              </a:rPr>
              <a:t>fourties</a:t>
            </a:r>
            <a:r>
              <a:rPr lang="de-DE" dirty="0">
                <a:cs typeface="Aharoni" pitchFamily="2" charset="-79"/>
              </a:rPr>
              <a:t>:</a:t>
            </a:r>
          </a:p>
          <a:p>
            <a:pPr lvl="1">
              <a:lnSpc>
                <a:spcPct val="80000"/>
              </a:lnSpc>
            </a:pPr>
            <a:r>
              <a:rPr lang="en-US" dirty="0"/>
              <a:t>Bush’s paper, 1945</a:t>
            </a:r>
            <a:endParaRPr lang="de-DE" dirty="0">
              <a:cs typeface="Aharoni" pitchFamily="2" charset="-79"/>
            </a:endParaRPr>
          </a:p>
          <a:p>
            <a:pPr lvl="1">
              <a:lnSpc>
                <a:spcPct val="80000"/>
              </a:lnSpc>
            </a:pPr>
            <a:r>
              <a:rPr lang="de-DE" dirty="0">
                <a:cs typeface="Aharoni" pitchFamily="2" charset="-79"/>
              </a:rPr>
              <a:t>Luhn‘s paper, 1957</a:t>
            </a:r>
          </a:p>
          <a:p>
            <a:pPr lvl="1">
              <a:lnSpc>
                <a:spcPct val="80000"/>
              </a:lnSpc>
            </a:pPr>
            <a:r>
              <a:rPr lang="de-DE" dirty="0">
                <a:cs typeface="Aharoni" pitchFamily="2" charset="-79"/>
              </a:rPr>
              <a:t>Edmundson‘s paper, 1969</a:t>
            </a:r>
          </a:p>
          <a:p>
            <a:pPr>
              <a:lnSpc>
                <a:spcPct val="80000"/>
              </a:lnSpc>
            </a:pPr>
            <a:endParaRPr lang="en-GB" dirty="0">
              <a:cs typeface="Times New Roman" pitchFamily="18" charset="0"/>
            </a:endParaRPr>
          </a:p>
          <a:p>
            <a:pPr>
              <a:lnSpc>
                <a:spcPct val="80000"/>
              </a:lnSpc>
            </a:pPr>
            <a:r>
              <a:rPr lang="en-GB" dirty="0">
                <a:cs typeface="Times New Roman" pitchFamily="18" charset="0"/>
              </a:rPr>
              <a:t>Two decades with little activity</a:t>
            </a:r>
            <a:endParaRPr lang="de-DE" dirty="0">
              <a:cs typeface="Aharoni" pitchFamily="2" charset="-79"/>
            </a:endParaRPr>
          </a:p>
          <a:p>
            <a:pPr>
              <a:lnSpc>
                <a:spcPct val="80000"/>
              </a:lnSpc>
            </a:pPr>
            <a:endParaRPr lang="en-GB" dirty="0">
              <a:cs typeface="Times New Roman" pitchFamily="18" charset="0"/>
            </a:endParaRPr>
          </a:p>
          <a:p>
            <a:pPr>
              <a:lnSpc>
                <a:spcPct val="80000"/>
              </a:lnSpc>
            </a:pPr>
            <a:r>
              <a:rPr lang="en-GB" dirty="0">
                <a:cs typeface="Times New Roman" pitchFamily="18" charset="0"/>
              </a:rPr>
              <a:t>Remarkable growth since the </a:t>
            </a:r>
            <a:r>
              <a:rPr lang="en-GB" b="1" dirty="0">
                <a:cs typeface="Times New Roman" pitchFamily="18" charset="0"/>
              </a:rPr>
              <a:t>1980s</a:t>
            </a:r>
            <a:r>
              <a:rPr lang="de-DE" dirty="0">
                <a:cs typeface="Aharoni" pitchFamily="2" charset="-79"/>
              </a:rPr>
              <a:t> (information era)</a:t>
            </a:r>
          </a:p>
          <a:p>
            <a:pPr>
              <a:lnSpc>
                <a:spcPct val="80000"/>
              </a:lnSpc>
            </a:pPr>
            <a:endParaRPr lang="de-DE" dirty="0">
              <a:cs typeface="Aharoni" pitchFamily="2" charset="-79"/>
            </a:endParaRPr>
          </a:p>
          <a:p>
            <a:pPr>
              <a:lnSpc>
                <a:spcPct val="80000"/>
              </a:lnSpc>
            </a:pPr>
            <a:r>
              <a:rPr lang="de-DE" dirty="0">
                <a:cs typeface="Aharoni" pitchFamily="2" charset="-79"/>
              </a:rPr>
              <a:t>Mutilinguality challenge in </a:t>
            </a:r>
            <a:r>
              <a:rPr lang="de-DE" b="1" dirty="0">
                <a:cs typeface="Aharoni" pitchFamily="2" charset="-79"/>
              </a:rPr>
              <a:t>2000s </a:t>
            </a:r>
            <a:r>
              <a:rPr lang="de-DE" dirty="0">
                <a:cs typeface="Aharoni" pitchFamily="2" charset="-79"/>
              </a:rPr>
              <a:t>                                         (globalization era)</a:t>
            </a:r>
            <a:endParaRPr lang="de-DE" b="1" dirty="0">
              <a:cs typeface="Aharoni" pitchFamily="2" charset="-79"/>
            </a:endParaRPr>
          </a:p>
          <a:p>
            <a:pPr lvl="1" eaLnBrk="1" hangingPunct="1">
              <a:lnSpc>
                <a:spcPct val="80000"/>
              </a:lnSpc>
              <a:buFont typeface="Monotype Sorts"/>
              <a:buNone/>
            </a:pPr>
            <a:endParaRPr lang="de-DE" dirty="0">
              <a:cs typeface="Aharoni" pitchFamily="2" charset="-79"/>
            </a:endParaRPr>
          </a:p>
        </p:txBody>
      </p:sp>
      <p:sp>
        <p:nvSpPr>
          <p:cNvPr id="4" name="Slide Number Placeholder 3"/>
          <p:cNvSpPr>
            <a:spLocks noGrp="1"/>
          </p:cNvSpPr>
          <p:nvPr>
            <p:ph type="sldNum" sz="quarter" idx="12"/>
          </p:nvPr>
        </p:nvSpPr>
        <p:spPr/>
        <p:txBody>
          <a:bodyPr/>
          <a:lstStyle/>
          <a:p>
            <a:pPr>
              <a:defRPr/>
            </a:pPr>
            <a:fld id="{755A0D2E-7B1A-419E-9E48-5F343E9CE7D1}" type="slidenum">
              <a:rPr lang="he-IL" altLang="en-US" smtClean="0"/>
              <a:pPr>
                <a:defRPr/>
              </a:pPr>
              <a:t>23</a:t>
            </a:fld>
            <a:endParaRPr lang="en-US" altLang="en-US"/>
          </a:p>
        </p:txBody>
      </p:sp>
      <p:sp>
        <p:nvSpPr>
          <p:cNvPr id="5" name="Rounded Rectangular Callout 4"/>
          <p:cNvSpPr/>
          <p:nvPr/>
        </p:nvSpPr>
        <p:spPr>
          <a:xfrm>
            <a:off x="7854950" y="2132920"/>
            <a:ext cx="1511300" cy="900113"/>
          </a:xfrm>
          <a:prstGeom prst="wedgeRoundRectCallout">
            <a:avLst>
              <a:gd name="adj1" fmla="val -82226"/>
              <a:gd name="adj2" fmla="val -30415"/>
              <a:gd name="adj3" fmla="val 16667"/>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t>
            </a:r>
            <a:r>
              <a:rPr lang="az-Cyrl-AZ" dirty="0">
                <a:solidFill>
                  <a:schemeClr val="tx1"/>
                </a:solidFill>
              </a:rPr>
              <a:t>Спутник-1</a:t>
            </a:r>
            <a:r>
              <a:rPr lang="en-US" dirty="0">
                <a:solidFill>
                  <a:schemeClr val="tx1"/>
                </a:solidFill>
              </a:rPr>
              <a:t>” – October, 1957</a:t>
            </a:r>
          </a:p>
        </p:txBody>
      </p:sp>
      <p:sp>
        <p:nvSpPr>
          <p:cNvPr id="7" name="Rounded Rectangular Callout 6"/>
          <p:cNvSpPr/>
          <p:nvPr/>
        </p:nvSpPr>
        <p:spPr>
          <a:xfrm>
            <a:off x="7923120" y="3290188"/>
            <a:ext cx="1892588" cy="1069560"/>
          </a:xfrm>
          <a:prstGeom prst="wedgeRoundRectCallout">
            <a:avLst>
              <a:gd name="adj1" fmla="val -91256"/>
              <a:gd name="adj2" fmla="val 68140"/>
              <a:gd name="adj3" fmla="val 16667"/>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Sir Tim Berners-Lee invented the </a:t>
            </a:r>
            <a:r>
              <a:rPr lang="en-US" b="1" dirty="0">
                <a:solidFill>
                  <a:schemeClr val="tx1"/>
                </a:solidFill>
              </a:rPr>
              <a:t>World Wide Web</a:t>
            </a:r>
            <a:r>
              <a:rPr lang="en-US" dirty="0">
                <a:solidFill>
                  <a:schemeClr val="tx1"/>
                </a:solidFill>
              </a:rPr>
              <a:t> in 1989</a:t>
            </a:r>
          </a:p>
        </p:txBody>
      </p:sp>
      <p:pic>
        <p:nvPicPr>
          <p:cNvPr id="16386" name="Picture 2" descr="http://40.media.tumblr.com/6962c81fa62fee31beae6503a5e89cf9/tumblr_ncxf1fAJMO1te10fgo8_128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5278" y="28052"/>
            <a:ext cx="2675530" cy="1969023"/>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https://notquiteinfocus.files.wordpress.com/2014/10/sputnik.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0656" y="74897"/>
            <a:ext cx="2670175" cy="19554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1.bp.blogspot.com/-e2NHBrI8hgY/VeMbgdqrcAI/AAAAAAAAIH4/G5k50XEhGQE/s1600/multi%2Bflag.png">
            <a:extLst>
              <a:ext uri="{FF2B5EF4-FFF2-40B4-BE49-F238E27FC236}">
                <a16:creationId xmlns:a16="http://schemas.microsoft.com/office/drawing/2014/main" id="{35511EF9-87AB-48EB-81FD-821260B4D0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07792" y="5037023"/>
            <a:ext cx="1679293" cy="1684452"/>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ular Callout 4">
            <a:extLst>
              <a:ext uri="{FF2B5EF4-FFF2-40B4-BE49-F238E27FC236}">
                <a16:creationId xmlns:a16="http://schemas.microsoft.com/office/drawing/2014/main" id="{A2FCA4D9-11A1-4930-81D8-709071BAC1DA}"/>
              </a:ext>
            </a:extLst>
          </p:cNvPr>
          <p:cNvSpPr/>
          <p:nvPr/>
        </p:nvSpPr>
        <p:spPr>
          <a:xfrm>
            <a:off x="5029014" y="2376761"/>
            <a:ext cx="1763672" cy="1052239"/>
          </a:xfrm>
          <a:prstGeom prst="wedgeRoundRectCallout">
            <a:avLst>
              <a:gd name="adj1" fmla="val -110749"/>
              <a:gd name="adj2" fmla="val -44071"/>
              <a:gd name="adj3" fmla="val 16667"/>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World war 2 is ended but the cold war just began in 1945</a:t>
            </a:r>
          </a:p>
        </p:txBody>
      </p:sp>
    </p:spTree>
    <p:extLst>
      <p:ext uri="{BB962C8B-B14F-4D97-AF65-F5344CB8AC3E}">
        <p14:creationId xmlns:p14="http://schemas.microsoft.com/office/powerpoint/2010/main" val="2158030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06787-DF11-4C10-86F2-CB394024F147}"/>
              </a:ext>
            </a:extLst>
          </p:cNvPr>
          <p:cNvSpPr>
            <a:spLocks noGrp="1"/>
          </p:cNvSpPr>
          <p:nvPr>
            <p:ph type="title"/>
          </p:nvPr>
        </p:nvSpPr>
        <p:spPr/>
        <p:txBody>
          <a:bodyPr/>
          <a:lstStyle/>
          <a:p>
            <a:r>
              <a:rPr lang="en-US" dirty="0"/>
              <a:t>Text preprocessing</a:t>
            </a:r>
            <a:endParaRPr lang="en-IL" dirty="0"/>
          </a:p>
        </p:txBody>
      </p:sp>
      <p:sp>
        <p:nvSpPr>
          <p:cNvPr id="3" name="Content Placeholder 2">
            <a:extLst>
              <a:ext uri="{FF2B5EF4-FFF2-40B4-BE49-F238E27FC236}">
                <a16:creationId xmlns:a16="http://schemas.microsoft.com/office/drawing/2014/main" id="{0E5596B2-D59E-4F34-9FC4-3457A16EFBB4}"/>
              </a:ext>
            </a:extLst>
          </p:cNvPr>
          <p:cNvSpPr>
            <a:spLocks noGrp="1"/>
          </p:cNvSpPr>
          <p:nvPr>
            <p:ph idx="1"/>
          </p:nvPr>
        </p:nvSpPr>
        <p:spPr/>
        <p:txBody>
          <a:bodyPr>
            <a:normAutofit/>
          </a:bodyPr>
          <a:lstStyle/>
          <a:p>
            <a:r>
              <a:rPr lang="en-US" dirty="0"/>
              <a:t>A text needs to be preprocessed before analysis</a:t>
            </a:r>
          </a:p>
          <a:p>
            <a:pPr lvl="1"/>
            <a:r>
              <a:rPr lang="en-US" dirty="0"/>
              <a:t>Sentence boundaries detection;</a:t>
            </a:r>
          </a:p>
          <a:p>
            <a:pPr lvl="1"/>
            <a:r>
              <a:rPr lang="en-US" dirty="0"/>
              <a:t>Word tokenization;</a:t>
            </a:r>
          </a:p>
          <a:p>
            <a:pPr lvl="1"/>
            <a:r>
              <a:rPr lang="en-US" dirty="0" err="1"/>
              <a:t>Stopwords</a:t>
            </a:r>
            <a:r>
              <a:rPr lang="en-US" dirty="0"/>
              <a:t> removal;</a:t>
            </a:r>
          </a:p>
          <a:p>
            <a:pPr lvl="1"/>
            <a:r>
              <a:rPr lang="en-US" dirty="0"/>
              <a:t>…</a:t>
            </a:r>
          </a:p>
          <a:p>
            <a:endParaRPr lang="en-IL" dirty="0"/>
          </a:p>
        </p:txBody>
      </p:sp>
      <p:pic>
        <p:nvPicPr>
          <p:cNvPr id="5" name="Picture 4">
            <a:extLst>
              <a:ext uri="{FF2B5EF4-FFF2-40B4-BE49-F238E27FC236}">
                <a16:creationId xmlns:a16="http://schemas.microsoft.com/office/drawing/2014/main" id="{70A51718-39BF-4075-8B30-A4C16616A5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8980" y="3634909"/>
            <a:ext cx="4936486" cy="2857966"/>
          </a:xfrm>
          <a:prstGeom prst="rect">
            <a:avLst/>
          </a:prstGeom>
        </p:spPr>
      </p:pic>
      <p:sp>
        <p:nvSpPr>
          <p:cNvPr id="4" name="Slide Number Placeholder 3">
            <a:extLst>
              <a:ext uri="{FF2B5EF4-FFF2-40B4-BE49-F238E27FC236}">
                <a16:creationId xmlns:a16="http://schemas.microsoft.com/office/drawing/2014/main" id="{85E7ADE1-8544-4CCD-87D4-409122DA4314}"/>
              </a:ext>
            </a:extLst>
          </p:cNvPr>
          <p:cNvSpPr>
            <a:spLocks noGrp="1"/>
          </p:cNvSpPr>
          <p:nvPr>
            <p:ph type="sldNum" sz="quarter" idx="12"/>
          </p:nvPr>
        </p:nvSpPr>
        <p:spPr/>
        <p:txBody>
          <a:bodyPr/>
          <a:lstStyle/>
          <a:p>
            <a:fld id="{9083F240-2B89-434C-B7CF-9EF477DB1205}" type="slidenum">
              <a:rPr lang="en-IL" smtClean="0"/>
              <a:t>24</a:t>
            </a:fld>
            <a:endParaRPr lang="en-IL"/>
          </a:p>
        </p:txBody>
      </p:sp>
    </p:spTree>
    <p:extLst>
      <p:ext uri="{BB962C8B-B14F-4D97-AF65-F5344CB8AC3E}">
        <p14:creationId xmlns:p14="http://schemas.microsoft.com/office/powerpoint/2010/main" val="1092240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Related image">
            <a:extLst>
              <a:ext uri="{FF2B5EF4-FFF2-40B4-BE49-F238E27FC236}">
                <a16:creationId xmlns:a16="http://schemas.microsoft.com/office/drawing/2014/main" id="{E616ACC4-936F-4980-865F-38F3759EC1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1256" y="1"/>
            <a:ext cx="4270743" cy="267348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A563392-EA8B-4F3B-A85B-24BCB1E57082}"/>
              </a:ext>
            </a:extLst>
          </p:cNvPr>
          <p:cNvSpPr>
            <a:spLocks noGrp="1"/>
          </p:cNvSpPr>
          <p:nvPr>
            <p:ph type="title"/>
          </p:nvPr>
        </p:nvSpPr>
        <p:spPr/>
        <p:txBody>
          <a:bodyPr/>
          <a:lstStyle/>
          <a:p>
            <a:r>
              <a:rPr lang="en-US" dirty="0"/>
              <a:t>Text preprocessing methods:</a:t>
            </a:r>
            <a:br>
              <a:rPr lang="en-US" dirty="0"/>
            </a:br>
            <a:r>
              <a:rPr lang="en-US" sz="3600" i="1" dirty="0"/>
              <a:t>Sentence boundaries detection (SBD)</a:t>
            </a:r>
            <a:endParaRPr lang="en-IL" i="1" dirty="0"/>
          </a:p>
        </p:txBody>
      </p:sp>
      <p:sp>
        <p:nvSpPr>
          <p:cNvPr id="3" name="Content Placeholder 2">
            <a:extLst>
              <a:ext uri="{FF2B5EF4-FFF2-40B4-BE49-F238E27FC236}">
                <a16:creationId xmlns:a16="http://schemas.microsoft.com/office/drawing/2014/main" id="{047BD5E5-7DB5-4A66-B623-743E015E24A3}"/>
              </a:ext>
            </a:extLst>
          </p:cNvPr>
          <p:cNvSpPr>
            <a:spLocks noGrp="1"/>
          </p:cNvSpPr>
          <p:nvPr>
            <p:ph idx="1"/>
          </p:nvPr>
        </p:nvSpPr>
        <p:spPr>
          <a:xfrm>
            <a:off x="838200" y="2357438"/>
            <a:ext cx="10515600" cy="3819525"/>
          </a:xfrm>
        </p:spPr>
        <p:txBody>
          <a:bodyPr>
            <a:normAutofit/>
          </a:bodyPr>
          <a:lstStyle/>
          <a:p>
            <a:pPr marL="0" indent="0">
              <a:buNone/>
            </a:pPr>
            <a:r>
              <a:rPr lang="en-US" dirty="0"/>
              <a:t>First, text needs to be broken into basic, </a:t>
            </a:r>
            <a:r>
              <a:rPr lang="en-US" b="1" i="1" dirty="0"/>
              <a:t>meaningful chunks</a:t>
            </a:r>
            <a:r>
              <a:rPr lang="en-US" dirty="0"/>
              <a:t>. </a:t>
            </a:r>
          </a:p>
          <a:p>
            <a:r>
              <a:rPr lang="en-US" sz="2400" dirty="0"/>
              <a:t>Usually, it is a sentence, which is defined as “</a:t>
            </a:r>
            <a:r>
              <a:rPr lang="en-US" sz="2400" i="1" dirty="0">
                <a:solidFill>
                  <a:srgbClr val="C00000"/>
                </a:solidFill>
              </a:rPr>
              <a:t>a set of words that is complete in itself, typically containing a subject and predicate, conveying a statement, question, exclamation, or command, and consisting of a main clause and sometimes one or more subordinate clauses</a:t>
            </a:r>
            <a:r>
              <a:rPr lang="en-US" sz="2400" dirty="0"/>
              <a:t>.”</a:t>
            </a:r>
            <a:endParaRPr lang="en-IL" sz="2400" dirty="0"/>
          </a:p>
        </p:txBody>
      </p:sp>
      <p:sp>
        <p:nvSpPr>
          <p:cNvPr id="4" name="Slide Number Placeholder 3">
            <a:extLst>
              <a:ext uri="{FF2B5EF4-FFF2-40B4-BE49-F238E27FC236}">
                <a16:creationId xmlns:a16="http://schemas.microsoft.com/office/drawing/2014/main" id="{FCB75ED3-9077-4F6E-A4F7-329DCC210F47}"/>
              </a:ext>
            </a:extLst>
          </p:cNvPr>
          <p:cNvSpPr>
            <a:spLocks noGrp="1"/>
          </p:cNvSpPr>
          <p:nvPr>
            <p:ph type="sldNum" sz="quarter" idx="12"/>
          </p:nvPr>
        </p:nvSpPr>
        <p:spPr/>
        <p:txBody>
          <a:bodyPr/>
          <a:lstStyle/>
          <a:p>
            <a:fld id="{9083F240-2B89-434C-B7CF-9EF477DB1205}" type="slidenum">
              <a:rPr lang="en-IL" smtClean="0"/>
              <a:t>25</a:t>
            </a:fld>
            <a:endParaRPr lang="en-IL"/>
          </a:p>
        </p:txBody>
      </p:sp>
    </p:spTree>
    <p:extLst>
      <p:ext uri="{BB962C8B-B14F-4D97-AF65-F5344CB8AC3E}">
        <p14:creationId xmlns:p14="http://schemas.microsoft.com/office/powerpoint/2010/main" val="5194828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63392-EA8B-4F3B-A85B-24BCB1E57082}"/>
              </a:ext>
            </a:extLst>
          </p:cNvPr>
          <p:cNvSpPr>
            <a:spLocks noGrp="1"/>
          </p:cNvSpPr>
          <p:nvPr>
            <p:ph type="title"/>
          </p:nvPr>
        </p:nvSpPr>
        <p:spPr/>
        <p:txBody>
          <a:bodyPr/>
          <a:lstStyle/>
          <a:p>
            <a:r>
              <a:rPr lang="en-US" dirty="0"/>
              <a:t>Text preprocessing methods:</a:t>
            </a:r>
            <a:br>
              <a:rPr lang="en-US" dirty="0"/>
            </a:br>
            <a:r>
              <a:rPr lang="en-US" sz="3600" i="1" dirty="0"/>
              <a:t>Sentence boundaries detection (SBD), an example</a:t>
            </a:r>
            <a:endParaRPr lang="en-IL" i="1" dirty="0"/>
          </a:p>
        </p:txBody>
      </p:sp>
      <p:sp>
        <p:nvSpPr>
          <p:cNvPr id="3" name="Content Placeholder 2">
            <a:extLst>
              <a:ext uri="{FF2B5EF4-FFF2-40B4-BE49-F238E27FC236}">
                <a16:creationId xmlns:a16="http://schemas.microsoft.com/office/drawing/2014/main" id="{047BD5E5-7DB5-4A66-B623-743E015E24A3}"/>
              </a:ext>
            </a:extLst>
          </p:cNvPr>
          <p:cNvSpPr>
            <a:spLocks noGrp="1"/>
          </p:cNvSpPr>
          <p:nvPr>
            <p:ph idx="1"/>
          </p:nvPr>
        </p:nvSpPr>
        <p:spPr/>
        <p:txBody>
          <a:bodyPr/>
          <a:lstStyle/>
          <a:p>
            <a:endParaRPr lang="en-IL"/>
          </a:p>
        </p:txBody>
      </p:sp>
      <p:pic>
        <p:nvPicPr>
          <p:cNvPr id="4" name="Picture 3">
            <a:extLst>
              <a:ext uri="{FF2B5EF4-FFF2-40B4-BE49-F238E27FC236}">
                <a16:creationId xmlns:a16="http://schemas.microsoft.com/office/drawing/2014/main" id="{F359964B-DB57-4CED-913E-1253C9D44C3F}"/>
              </a:ext>
            </a:extLst>
          </p:cNvPr>
          <p:cNvPicPr>
            <a:picLocks noChangeAspect="1"/>
          </p:cNvPicPr>
          <p:nvPr/>
        </p:nvPicPr>
        <p:blipFill>
          <a:blip r:embed="rId2"/>
          <a:stretch>
            <a:fillRect/>
          </a:stretch>
        </p:blipFill>
        <p:spPr>
          <a:xfrm>
            <a:off x="838200" y="1796188"/>
            <a:ext cx="10515600" cy="5004252"/>
          </a:xfrm>
          <a:prstGeom prst="rect">
            <a:avLst/>
          </a:prstGeom>
        </p:spPr>
      </p:pic>
      <p:sp>
        <p:nvSpPr>
          <p:cNvPr id="5" name="Slide Number Placeholder 4">
            <a:extLst>
              <a:ext uri="{FF2B5EF4-FFF2-40B4-BE49-F238E27FC236}">
                <a16:creationId xmlns:a16="http://schemas.microsoft.com/office/drawing/2014/main" id="{2A941782-3B26-46B0-9BCB-3284930847BD}"/>
              </a:ext>
            </a:extLst>
          </p:cNvPr>
          <p:cNvSpPr>
            <a:spLocks noGrp="1"/>
          </p:cNvSpPr>
          <p:nvPr>
            <p:ph type="sldNum" sz="quarter" idx="12"/>
          </p:nvPr>
        </p:nvSpPr>
        <p:spPr/>
        <p:txBody>
          <a:bodyPr/>
          <a:lstStyle/>
          <a:p>
            <a:fld id="{9083F240-2B89-434C-B7CF-9EF477DB1205}" type="slidenum">
              <a:rPr lang="en-IL" smtClean="0"/>
              <a:t>26</a:t>
            </a:fld>
            <a:endParaRPr lang="en-IL"/>
          </a:p>
        </p:txBody>
      </p:sp>
    </p:spTree>
    <p:extLst>
      <p:ext uri="{BB962C8B-B14F-4D97-AF65-F5344CB8AC3E}">
        <p14:creationId xmlns:p14="http://schemas.microsoft.com/office/powerpoint/2010/main" val="18166941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63392-EA8B-4F3B-A85B-24BCB1E57082}"/>
              </a:ext>
            </a:extLst>
          </p:cNvPr>
          <p:cNvSpPr>
            <a:spLocks noGrp="1"/>
          </p:cNvSpPr>
          <p:nvPr>
            <p:ph type="title"/>
          </p:nvPr>
        </p:nvSpPr>
        <p:spPr/>
        <p:txBody>
          <a:bodyPr/>
          <a:lstStyle/>
          <a:p>
            <a:r>
              <a:rPr lang="en-US" dirty="0"/>
              <a:t>Text preprocessing methods:</a:t>
            </a:r>
            <a:br>
              <a:rPr lang="en-US" dirty="0"/>
            </a:br>
            <a:r>
              <a:rPr lang="en-US" sz="3600" i="1" dirty="0"/>
              <a:t>Sentence boundaries detection (SBD), a bad example</a:t>
            </a:r>
            <a:endParaRPr lang="en-IL" i="1" dirty="0"/>
          </a:p>
        </p:txBody>
      </p:sp>
      <p:sp>
        <p:nvSpPr>
          <p:cNvPr id="5" name="Rectangle 4">
            <a:extLst>
              <a:ext uri="{FF2B5EF4-FFF2-40B4-BE49-F238E27FC236}">
                <a16:creationId xmlns:a16="http://schemas.microsoft.com/office/drawing/2014/main" id="{04379C88-99F2-4B06-B0A0-2574DC1F8E1B}"/>
              </a:ext>
            </a:extLst>
          </p:cNvPr>
          <p:cNvSpPr/>
          <p:nvPr/>
        </p:nvSpPr>
        <p:spPr>
          <a:xfrm>
            <a:off x="754144" y="1940560"/>
            <a:ext cx="10736816" cy="558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Prof. Lei Li from B.U.P.T. invited Dr. Natalia </a:t>
            </a:r>
            <a:r>
              <a:rPr lang="en-US" sz="2000" dirty="0" err="1">
                <a:solidFill>
                  <a:schemeClr val="tx1"/>
                </a:solidFill>
              </a:rPr>
              <a:t>Vanetik</a:t>
            </a:r>
            <a:r>
              <a:rPr lang="en-US" sz="2000" dirty="0">
                <a:solidFill>
                  <a:schemeClr val="tx1"/>
                </a:solidFill>
              </a:rPr>
              <a:t> and Dr. Marina Litvak to give a seminar in her class. </a:t>
            </a:r>
            <a:endParaRPr lang="en-IL" sz="2000" dirty="0">
              <a:solidFill>
                <a:schemeClr val="tx1"/>
              </a:solidFill>
            </a:endParaRPr>
          </a:p>
        </p:txBody>
      </p:sp>
      <p:sp>
        <p:nvSpPr>
          <p:cNvPr id="7" name="Rectangle 6">
            <a:extLst>
              <a:ext uri="{FF2B5EF4-FFF2-40B4-BE49-F238E27FC236}">
                <a16:creationId xmlns:a16="http://schemas.microsoft.com/office/drawing/2014/main" id="{C4F97BEB-5AEB-4B2F-88AE-DF0B16BD059C}"/>
              </a:ext>
            </a:extLst>
          </p:cNvPr>
          <p:cNvSpPr/>
          <p:nvPr/>
        </p:nvSpPr>
        <p:spPr>
          <a:xfrm>
            <a:off x="518160" y="3023078"/>
            <a:ext cx="2062480" cy="558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tx1"/>
                </a:solidFill>
              </a:rPr>
              <a:t>Prof. Lei Li from B.</a:t>
            </a:r>
            <a:endParaRPr lang="en-IL" sz="2000" dirty="0">
              <a:solidFill>
                <a:schemeClr val="tx1"/>
              </a:solidFill>
            </a:endParaRPr>
          </a:p>
        </p:txBody>
      </p:sp>
      <p:sp>
        <p:nvSpPr>
          <p:cNvPr id="8" name="Rectangle 7">
            <a:extLst>
              <a:ext uri="{FF2B5EF4-FFF2-40B4-BE49-F238E27FC236}">
                <a16:creationId xmlns:a16="http://schemas.microsoft.com/office/drawing/2014/main" id="{8A366090-A947-428C-BA19-0D1916D0713E}"/>
              </a:ext>
            </a:extLst>
          </p:cNvPr>
          <p:cNvSpPr/>
          <p:nvPr/>
        </p:nvSpPr>
        <p:spPr>
          <a:xfrm>
            <a:off x="3129280" y="3023078"/>
            <a:ext cx="8757920" cy="558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tx1"/>
                </a:solidFill>
              </a:rPr>
              <a:t>U.P.T. invited Dr. Natalia </a:t>
            </a:r>
            <a:r>
              <a:rPr lang="en-US" sz="2000" dirty="0" err="1">
                <a:solidFill>
                  <a:schemeClr val="tx1"/>
                </a:solidFill>
              </a:rPr>
              <a:t>Vanetik</a:t>
            </a:r>
            <a:r>
              <a:rPr lang="en-US" sz="2000" dirty="0">
                <a:solidFill>
                  <a:schemeClr val="tx1"/>
                </a:solidFill>
              </a:rPr>
              <a:t> and Dr. Marina Litvak to give a seminar in her class. </a:t>
            </a:r>
            <a:endParaRPr lang="en-IL" sz="2000" dirty="0">
              <a:solidFill>
                <a:schemeClr val="tx1"/>
              </a:solidFill>
            </a:endParaRPr>
          </a:p>
        </p:txBody>
      </p:sp>
      <p:sp>
        <p:nvSpPr>
          <p:cNvPr id="10" name="Arrow: Down 9">
            <a:extLst>
              <a:ext uri="{FF2B5EF4-FFF2-40B4-BE49-F238E27FC236}">
                <a16:creationId xmlns:a16="http://schemas.microsoft.com/office/drawing/2014/main" id="{0A120DA9-8FAA-464C-9126-35A9978FDD8C}"/>
              </a:ext>
            </a:extLst>
          </p:cNvPr>
          <p:cNvSpPr/>
          <p:nvPr/>
        </p:nvSpPr>
        <p:spPr>
          <a:xfrm>
            <a:off x="5796280" y="2596832"/>
            <a:ext cx="274320" cy="304800"/>
          </a:xfrm>
          <a:prstGeom prst="downArrow">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1" name="Rectangle 10">
            <a:extLst>
              <a:ext uri="{FF2B5EF4-FFF2-40B4-BE49-F238E27FC236}">
                <a16:creationId xmlns:a16="http://schemas.microsoft.com/office/drawing/2014/main" id="{CD6347DB-791B-450F-BE40-6000A2938098}"/>
              </a:ext>
            </a:extLst>
          </p:cNvPr>
          <p:cNvSpPr/>
          <p:nvPr/>
        </p:nvSpPr>
        <p:spPr>
          <a:xfrm>
            <a:off x="518160" y="4069558"/>
            <a:ext cx="3718560" cy="558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tx1"/>
                </a:solidFill>
              </a:rPr>
              <a:t>Prof. Lei Li from B.U.P.T. invited Dr. </a:t>
            </a:r>
            <a:endParaRPr lang="en-IL" sz="2000" dirty="0">
              <a:solidFill>
                <a:schemeClr val="tx1"/>
              </a:solidFill>
            </a:endParaRPr>
          </a:p>
        </p:txBody>
      </p:sp>
      <p:sp>
        <p:nvSpPr>
          <p:cNvPr id="12" name="Rectangle 11">
            <a:extLst>
              <a:ext uri="{FF2B5EF4-FFF2-40B4-BE49-F238E27FC236}">
                <a16:creationId xmlns:a16="http://schemas.microsoft.com/office/drawing/2014/main" id="{1EEB352B-DC82-4C27-AB5C-34ED5B11F2D4}"/>
              </a:ext>
            </a:extLst>
          </p:cNvPr>
          <p:cNvSpPr/>
          <p:nvPr/>
        </p:nvSpPr>
        <p:spPr>
          <a:xfrm>
            <a:off x="4805680" y="4069558"/>
            <a:ext cx="7081520" cy="558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tx1"/>
                </a:solidFill>
              </a:rPr>
              <a:t>Natalia </a:t>
            </a:r>
            <a:r>
              <a:rPr lang="en-US" sz="2000" dirty="0" err="1">
                <a:solidFill>
                  <a:schemeClr val="tx1"/>
                </a:solidFill>
              </a:rPr>
              <a:t>Vanetik</a:t>
            </a:r>
            <a:r>
              <a:rPr lang="en-US" sz="2000" dirty="0">
                <a:solidFill>
                  <a:schemeClr val="tx1"/>
                </a:solidFill>
              </a:rPr>
              <a:t> and Dr. Marina Litvak to give a seminar in her class. </a:t>
            </a:r>
            <a:endParaRPr lang="en-IL" sz="2000" dirty="0">
              <a:solidFill>
                <a:schemeClr val="tx1"/>
              </a:solidFill>
            </a:endParaRPr>
          </a:p>
        </p:txBody>
      </p:sp>
      <p:pic>
        <p:nvPicPr>
          <p:cNvPr id="13" name="Picture 6" descr="Image result for wrong">
            <a:extLst>
              <a:ext uri="{FF2B5EF4-FFF2-40B4-BE49-F238E27FC236}">
                <a16:creationId xmlns:a16="http://schemas.microsoft.com/office/drawing/2014/main" id="{C6559F94-26A4-4A2E-B1C6-2DC28CC4A7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V="1">
            <a:off x="2613590" y="3053015"/>
            <a:ext cx="536010" cy="52886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Related image">
            <a:extLst>
              <a:ext uri="{FF2B5EF4-FFF2-40B4-BE49-F238E27FC236}">
                <a16:creationId xmlns:a16="http://schemas.microsoft.com/office/drawing/2014/main" id="{3D5082D4-92A8-4164-ADA0-FC6D292FF0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502" y="5116038"/>
            <a:ext cx="662835" cy="70017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result for wrong">
            <a:extLst>
              <a:ext uri="{FF2B5EF4-FFF2-40B4-BE49-F238E27FC236}">
                <a16:creationId xmlns:a16="http://schemas.microsoft.com/office/drawing/2014/main" id="{71838B0E-9C62-48AE-B39C-F4BB9DBCDF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V="1">
            <a:off x="4269670" y="4141156"/>
            <a:ext cx="536010" cy="528863"/>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C4FB36F0-4525-422A-AB85-EB06EBE335AD}"/>
              </a:ext>
            </a:extLst>
          </p:cNvPr>
          <p:cNvSpPr/>
          <p:nvPr/>
        </p:nvSpPr>
        <p:spPr>
          <a:xfrm>
            <a:off x="1121790" y="5263448"/>
            <a:ext cx="10696760" cy="558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Prof. Lei Li from B.U.P.T. invited Dr. Natalia </a:t>
            </a:r>
            <a:r>
              <a:rPr lang="en-US" sz="2000" dirty="0" err="1">
                <a:solidFill>
                  <a:schemeClr val="tx1"/>
                </a:solidFill>
              </a:rPr>
              <a:t>Vanetik</a:t>
            </a:r>
            <a:r>
              <a:rPr lang="en-US" sz="2000" dirty="0">
                <a:solidFill>
                  <a:schemeClr val="tx1"/>
                </a:solidFill>
              </a:rPr>
              <a:t> and Dr. Marina Litvak to give a seminar in her class. </a:t>
            </a:r>
            <a:endParaRPr lang="en-IL" sz="2000" dirty="0">
              <a:solidFill>
                <a:schemeClr val="tx1"/>
              </a:solidFill>
            </a:endParaRPr>
          </a:p>
        </p:txBody>
      </p:sp>
      <p:sp>
        <p:nvSpPr>
          <p:cNvPr id="3" name="Slide Number Placeholder 2">
            <a:extLst>
              <a:ext uri="{FF2B5EF4-FFF2-40B4-BE49-F238E27FC236}">
                <a16:creationId xmlns:a16="http://schemas.microsoft.com/office/drawing/2014/main" id="{24A76CBD-F34C-4CCE-9D14-60A1BBF22C75}"/>
              </a:ext>
            </a:extLst>
          </p:cNvPr>
          <p:cNvSpPr>
            <a:spLocks noGrp="1"/>
          </p:cNvSpPr>
          <p:nvPr>
            <p:ph type="sldNum" sz="quarter" idx="12"/>
          </p:nvPr>
        </p:nvSpPr>
        <p:spPr/>
        <p:txBody>
          <a:bodyPr/>
          <a:lstStyle/>
          <a:p>
            <a:fld id="{9083F240-2B89-434C-B7CF-9EF477DB1205}" type="slidenum">
              <a:rPr lang="en-IL" smtClean="0"/>
              <a:t>27</a:t>
            </a:fld>
            <a:endParaRPr lang="en-IL"/>
          </a:p>
        </p:txBody>
      </p:sp>
    </p:spTree>
    <p:extLst>
      <p:ext uri="{BB962C8B-B14F-4D97-AF65-F5344CB8AC3E}">
        <p14:creationId xmlns:p14="http://schemas.microsoft.com/office/powerpoint/2010/main" val="1150886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F05B4-44E1-4EC7-9078-A56B9317C4E8}"/>
              </a:ext>
            </a:extLst>
          </p:cNvPr>
          <p:cNvSpPr>
            <a:spLocks noGrp="1"/>
          </p:cNvSpPr>
          <p:nvPr>
            <p:ph type="title"/>
          </p:nvPr>
        </p:nvSpPr>
        <p:spPr/>
        <p:txBody>
          <a:bodyPr>
            <a:normAutofit/>
          </a:bodyPr>
          <a:lstStyle/>
          <a:p>
            <a:r>
              <a:rPr lang="en-US" dirty="0"/>
              <a:t>Text preprocessing methods:</a:t>
            </a:r>
            <a:br>
              <a:rPr lang="en-US" dirty="0"/>
            </a:br>
            <a:r>
              <a:rPr lang="en-US" sz="3600" i="1" dirty="0"/>
              <a:t>Word tokenization</a:t>
            </a:r>
            <a:endParaRPr lang="en-IL" dirty="0"/>
          </a:p>
        </p:txBody>
      </p:sp>
      <p:sp>
        <p:nvSpPr>
          <p:cNvPr id="3" name="Content Placeholder 2">
            <a:extLst>
              <a:ext uri="{FF2B5EF4-FFF2-40B4-BE49-F238E27FC236}">
                <a16:creationId xmlns:a16="http://schemas.microsoft.com/office/drawing/2014/main" id="{7E9F3B76-DEF7-49FB-A691-3E8ACC978786}"/>
              </a:ext>
            </a:extLst>
          </p:cNvPr>
          <p:cNvSpPr>
            <a:spLocks noGrp="1"/>
          </p:cNvSpPr>
          <p:nvPr>
            <p:ph idx="1"/>
          </p:nvPr>
        </p:nvSpPr>
        <p:spPr>
          <a:xfrm>
            <a:off x="838200" y="2456121"/>
            <a:ext cx="10515600" cy="3720842"/>
          </a:xfrm>
        </p:spPr>
        <p:txBody>
          <a:bodyPr/>
          <a:lstStyle/>
          <a:p>
            <a:r>
              <a:rPr lang="ru-RU" dirty="0"/>
              <a:t>Т</a:t>
            </a:r>
            <a:r>
              <a:rPr lang="en-US" dirty="0"/>
              <a:t>he</a:t>
            </a:r>
            <a:r>
              <a:rPr lang="ru-RU" dirty="0"/>
              <a:t> </a:t>
            </a:r>
            <a:r>
              <a:rPr lang="en-US" dirty="0"/>
              <a:t>process of breaking a character stream into strings, or tokens, that represent </a:t>
            </a:r>
            <a:r>
              <a:rPr lang="en-US" b="1" i="1" dirty="0">
                <a:solidFill>
                  <a:srgbClr val="C00000"/>
                </a:solidFill>
              </a:rPr>
              <a:t>words</a:t>
            </a:r>
            <a:endParaRPr lang="en-US" dirty="0"/>
          </a:p>
          <a:p>
            <a:pPr lvl="1"/>
            <a:r>
              <a:rPr lang="en-US" dirty="0"/>
              <a:t>it is applied to a single sentence, after the SBD process has been</a:t>
            </a:r>
            <a:r>
              <a:rPr lang="ru-RU" dirty="0"/>
              <a:t> </a:t>
            </a:r>
            <a:r>
              <a:rPr lang="en-US" dirty="0"/>
              <a:t>completed</a:t>
            </a:r>
            <a:endParaRPr lang="en-IL" dirty="0"/>
          </a:p>
        </p:txBody>
      </p:sp>
      <p:pic>
        <p:nvPicPr>
          <p:cNvPr id="9218" name="Picture 2" descr="http://www.sandlaketownlibrary.org/wp-content/uploads/2016/04/resized-magnetic-words.jpg">
            <a:extLst>
              <a:ext uri="{FF2B5EF4-FFF2-40B4-BE49-F238E27FC236}">
                <a16:creationId xmlns:a16="http://schemas.microsoft.com/office/drawing/2014/main" id="{8AB5770A-6156-4A60-A06A-D09B32D4EA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7433" y="0"/>
            <a:ext cx="3494567" cy="248001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805376CA-CA55-4F0E-AC93-7552AF3B43BE}"/>
              </a:ext>
            </a:extLst>
          </p:cNvPr>
          <p:cNvSpPr>
            <a:spLocks noGrp="1"/>
          </p:cNvSpPr>
          <p:nvPr>
            <p:ph type="sldNum" sz="quarter" idx="12"/>
          </p:nvPr>
        </p:nvSpPr>
        <p:spPr/>
        <p:txBody>
          <a:bodyPr/>
          <a:lstStyle/>
          <a:p>
            <a:fld id="{9083F240-2B89-434C-B7CF-9EF477DB1205}" type="slidenum">
              <a:rPr lang="en-IL" smtClean="0"/>
              <a:t>28</a:t>
            </a:fld>
            <a:endParaRPr lang="en-IL"/>
          </a:p>
        </p:txBody>
      </p:sp>
    </p:spTree>
    <p:extLst>
      <p:ext uri="{BB962C8B-B14F-4D97-AF65-F5344CB8AC3E}">
        <p14:creationId xmlns:p14="http://schemas.microsoft.com/office/powerpoint/2010/main" val="31068082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FA310-9AD7-4BE3-8CEA-5337D3FE4F9C}"/>
              </a:ext>
            </a:extLst>
          </p:cNvPr>
          <p:cNvSpPr>
            <a:spLocks noGrp="1"/>
          </p:cNvSpPr>
          <p:nvPr>
            <p:ph type="title"/>
          </p:nvPr>
        </p:nvSpPr>
        <p:spPr/>
        <p:txBody>
          <a:bodyPr/>
          <a:lstStyle/>
          <a:p>
            <a:r>
              <a:rPr lang="en-US" dirty="0"/>
              <a:t>Text preprocessing methods:</a:t>
            </a:r>
            <a:br>
              <a:rPr lang="en-US" dirty="0"/>
            </a:br>
            <a:r>
              <a:rPr lang="en-US" sz="3600" i="1" dirty="0"/>
              <a:t>Word tokenization, example</a:t>
            </a:r>
            <a:endParaRPr lang="en-IL" dirty="0"/>
          </a:p>
        </p:txBody>
      </p:sp>
      <p:sp>
        <p:nvSpPr>
          <p:cNvPr id="3" name="Content Placeholder 2">
            <a:extLst>
              <a:ext uri="{FF2B5EF4-FFF2-40B4-BE49-F238E27FC236}">
                <a16:creationId xmlns:a16="http://schemas.microsoft.com/office/drawing/2014/main" id="{0A420CAA-E6D6-4B4A-9B82-C5D24E77CD57}"/>
              </a:ext>
            </a:extLst>
          </p:cNvPr>
          <p:cNvSpPr>
            <a:spLocks noGrp="1"/>
          </p:cNvSpPr>
          <p:nvPr>
            <p:ph idx="1"/>
          </p:nvPr>
        </p:nvSpPr>
        <p:spPr/>
        <p:txBody>
          <a:bodyPr/>
          <a:lstStyle/>
          <a:p>
            <a:endParaRPr lang="en-IL"/>
          </a:p>
        </p:txBody>
      </p:sp>
      <p:pic>
        <p:nvPicPr>
          <p:cNvPr id="4" name="Picture 3">
            <a:extLst>
              <a:ext uri="{FF2B5EF4-FFF2-40B4-BE49-F238E27FC236}">
                <a16:creationId xmlns:a16="http://schemas.microsoft.com/office/drawing/2014/main" id="{C27D81C4-A3C4-4BD9-B0B2-D9BC15F53E80}"/>
              </a:ext>
            </a:extLst>
          </p:cNvPr>
          <p:cNvPicPr>
            <a:picLocks noChangeAspect="1"/>
          </p:cNvPicPr>
          <p:nvPr/>
        </p:nvPicPr>
        <p:blipFill>
          <a:blip r:embed="rId2"/>
          <a:stretch>
            <a:fillRect/>
          </a:stretch>
        </p:blipFill>
        <p:spPr>
          <a:xfrm>
            <a:off x="799649" y="1756600"/>
            <a:ext cx="10592701" cy="3344800"/>
          </a:xfrm>
          <a:prstGeom prst="rect">
            <a:avLst/>
          </a:prstGeom>
        </p:spPr>
      </p:pic>
      <p:sp>
        <p:nvSpPr>
          <p:cNvPr id="5" name="Slide Number Placeholder 4">
            <a:extLst>
              <a:ext uri="{FF2B5EF4-FFF2-40B4-BE49-F238E27FC236}">
                <a16:creationId xmlns:a16="http://schemas.microsoft.com/office/drawing/2014/main" id="{365EA895-6A69-4CF8-8E61-6BAA01C8446A}"/>
              </a:ext>
            </a:extLst>
          </p:cNvPr>
          <p:cNvSpPr>
            <a:spLocks noGrp="1"/>
          </p:cNvSpPr>
          <p:nvPr>
            <p:ph type="sldNum" sz="quarter" idx="12"/>
          </p:nvPr>
        </p:nvSpPr>
        <p:spPr/>
        <p:txBody>
          <a:bodyPr/>
          <a:lstStyle/>
          <a:p>
            <a:fld id="{9083F240-2B89-434C-B7CF-9EF477DB1205}" type="slidenum">
              <a:rPr lang="en-IL" smtClean="0"/>
              <a:t>29</a:t>
            </a:fld>
            <a:endParaRPr lang="en-IL"/>
          </a:p>
        </p:txBody>
      </p:sp>
    </p:spTree>
    <p:extLst>
      <p:ext uri="{BB962C8B-B14F-4D97-AF65-F5344CB8AC3E}">
        <p14:creationId xmlns:p14="http://schemas.microsoft.com/office/powerpoint/2010/main" val="2663126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 much to read…</a:t>
            </a:r>
            <a:endParaRPr lang="he-IL" dirty="0"/>
          </a:p>
        </p:txBody>
      </p:sp>
      <p:sp>
        <p:nvSpPr>
          <p:cNvPr id="4" name="Slide Number Placeholder 3"/>
          <p:cNvSpPr>
            <a:spLocks noGrp="1"/>
          </p:cNvSpPr>
          <p:nvPr>
            <p:ph type="sldNum" sz="quarter" idx="12"/>
          </p:nvPr>
        </p:nvSpPr>
        <p:spPr/>
        <p:txBody>
          <a:bodyPr/>
          <a:lstStyle/>
          <a:p>
            <a:pPr>
              <a:defRPr/>
            </a:pPr>
            <a:fld id="{445FC63B-A76E-4411-A1D2-70BBFAEA2DC3}" type="slidenum">
              <a:rPr lang="he-IL" altLang="en-US" smtClean="0"/>
              <a:pPr>
                <a:defRPr/>
              </a:pPr>
              <a:t>3</a:t>
            </a:fld>
            <a:endParaRPr lang="en-US" altLang="en-US"/>
          </a:p>
        </p:txBody>
      </p:sp>
      <p:pic>
        <p:nvPicPr>
          <p:cNvPr id="61442" name="Picture 2"/>
          <p:cNvPicPr>
            <a:picLocks noChangeAspect="1" noChangeArrowheads="1"/>
          </p:cNvPicPr>
          <p:nvPr/>
        </p:nvPicPr>
        <p:blipFill>
          <a:blip r:embed="rId3" cstate="print"/>
          <a:srcRect/>
          <a:stretch>
            <a:fillRect/>
          </a:stretch>
        </p:blipFill>
        <p:spPr bwMode="auto">
          <a:xfrm>
            <a:off x="1847529" y="1484785"/>
            <a:ext cx="5364013" cy="3343647"/>
          </a:xfrm>
          <a:prstGeom prst="rect">
            <a:avLst/>
          </a:prstGeom>
          <a:noFill/>
          <a:ln w="9525">
            <a:noFill/>
            <a:miter lim="800000"/>
            <a:headEnd/>
            <a:tailEnd/>
          </a:ln>
        </p:spPr>
      </p:pic>
      <p:pic>
        <p:nvPicPr>
          <p:cNvPr id="61443" name="Picture 3"/>
          <p:cNvPicPr>
            <a:picLocks noChangeAspect="1" noChangeArrowheads="1"/>
          </p:cNvPicPr>
          <p:nvPr/>
        </p:nvPicPr>
        <p:blipFill>
          <a:blip r:embed="rId4" cstate="print"/>
          <a:srcRect/>
          <a:stretch>
            <a:fillRect/>
          </a:stretch>
        </p:blipFill>
        <p:spPr bwMode="auto">
          <a:xfrm>
            <a:off x="4079776" y="2132856"/>
            <a:ext cx="3599300" cy="4003626"/>
          </a:xfrm>
          <a:prstGeom prst="rect">
            <a:avLst/>
          </a:prstGeom>
          <a:noFill/>
          <a:ln w="9525">
            <a:noFill/>
            <a:miter lim="800000"/>
            <a:headEnd/>
            <a:tailEnd/>
          </a:ln>
        </p:spPr>
      </p:pic>
      <p:pic>
        <p:nvPicPr>
          <p:cNvPr id="61445" name="Picture 5"/>
          <p:cNvPicPr>
            <a:picLocks noChangeAspect="1" noChangeArrowheads="1"/>
          </p:cNvPicPr>
          <p:nvPr/>
        </p:nvPicPr>
        <p:blipFill>
          <a:blip r:embed="rId5" cstate="print"/>
          <a:srcRect/>
          <a:stretch>
            <a:fillRect/>
          </a:stretch>
        </p:blipFill>
        <p:spPr bwMode="auto">
          <a:xfrm>
            <a:off x="6879951" y="263252"/>
            <a:ext cx="3592441" cy="6118076"/>
          </a:xfrm>
          <a:prstGeom prst="rect">
            <a:avLst/>
          </a:prstGeom>
          <a:noFill/>
          <a:ln w="9525">
            <a:noFill/>
            <a:miter lim="800000"/>
            <a:headEnd/>
            <a:tailEnd/>
          </a:ln>
        </p:spPr>
      </p:pic>
    </p:spTree>
    <p:extLst>
      <p:ext uri="{BB962C8B-B14F-4D97-AF65-F5344CB8AC3E}">
        <p14:creationId xmlns:p14="http://schemas.microsoft.com/office/powerpoint/2010/main" val="1133742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1442"/>
                                        </p:tgtEl>
                                        <p:attrNameLst>
                                          <p:attrName>style.visibility</p:attrName>
                                        </p:attrNameLst>
                                      </p:cBhvr>
                                      <p:to>
                                        <p:strVal val="visible"/>
                                      </p:to>
                                    </p:set>
                                    <p:animEffect transition="in" filter="blinds(horizontal)">
                                      <p:cBhvr>
                                        <p:cTn id="7" dur="500"/>
                                        <p:tgtEl>
                                          <p:spTgt spid="61442"/>
                                        </p:tgtEl>
                                      </p:cBhvr>
                                    </p:animEffect>
                                  </p:childTnLst>
                                </p:cTn>
                              </p:par>
                            </p:childTnLst>
                          </p:cTn>
                        </p:par>
                        <p:par>
                          <p:cTn id="8" fill="hold">
                            <p:stCondLst>
                              <p:cond delay="500"/>
                            </p:stCondLst>
                            <p:childTnLst>
                              <p:par>
                                <p:cTn id="9" presetID="6" presetClass="emph" presetSubtype="0" autoRev="1" fill="hold" nodeType="afterEffect">
                                  <p:stCondLst>
                                    <p:cond delay="0"/>
                                  </p:stCondLst>
                                  <p:childTnLst>
                                    <p:animScale>
                                      <p:cBhvr>
                                        <p:cTn id="10" dur="2000" fill="hold"/>
                                        <p:tgtEl>
                                          <p:spTgt spid="61442"/>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61443"/>
                                        </p:tgtEl>
                                        <p:attrNameLst>
                                          <p:attrName>style.visibility</p:attrName>
                                        </p:attrNameLst>
                                      </p:cBhvr>
                                      <p:to>
                                        <p:strVal val="visible"/>
                                      </p:to>
                                    </p:set>
                                    <p:animEffect transition="in" filter="blinds(horizontal)">
                                      <p:cBhvr>
                                        <p:cTn id="15" dur="500"/>
                                        <p:tgtEl>
                                          <p:spTgt spid="61443"/>
                                        </p:tgtEl>
                                      </p:cBhvr>
                                    </p:animEffect>
                                  </p:childTnLst>
                                </p:cTn>
                              </p:par>
                            </p:childTnLst>
                          </p:cTn>
                        </p:par>
                        <p:par>
                          <p:cTn id="16" fill="hold">
                            <p:stCondLst>
                              <p:cond delay="500"/>
                            </p:stCondLst>
                            <p:childTnLst>
                              <p:par>
                                <p:cTn id="17" presetID="6" presetClass="emph" presetSubtype="0" autoRev="1" fill="hold" nodeType="afterEffect">
                                  <p:stCondLst>
                                    <p:cond delay="0"/>
                                  </p:stCondLst>
                                  <p:childTnLst>
                                    <p:animScale>
                                      <p:cBhvr>
                                        <p:cTn id="18" dur="2000" fill="hold"/>
                                        <p:tgtEl>
                                          <p:spTgt spid="61443"/>
                                        </p:tgtEl>
                                      </p:cBhvr>
                                      <p:by x="150000" y="150000"/>
                                    </p:animScale>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61445"/>
                                        </p:tgtEl>
                                        <p:attrNameLst>
                                          <p:attrName>style.visibility</p:attrName>
                                        </p:attrNameLst>
                                      </p:cBhvr>
                                      <p:to>
                                        <p:strVal val="visible"/>
                                      </p:to>
                                    </p:set>
                                    <p:animEffect transition="in" filter="blinds(horizontal)">
                                      <p:cBhvr>
                                        <p:cTn id="23" dur="500"/>
                                        <p:tgtEl>
                                          <p:spTgt spid="61445"/>
                                        </p:tgtEl>
                                      </p:cBhvr>
                                    </p:animEffect>
                                  </p:childTnLst>
                                </p:cTn>
                              </p:par>
                            </p:childTnLst>
                          </p:cTn>
                        </p:par>
                        <p:par>
                          <p:cTn id="24" fill="hold">
                            <p:stCondLst>
                              <p:cond delay="500"/>
                            </p:stCondLst>
                            <p:childTnLst>
                              <p:par>
                                <p:cTn id="25" presetID="6" presetClass="emph" presetSubtype="0" autoRev="1" fill="hold" nodeType="afterEffect">
                                  <p:stCondLst>
                                    <p:cond delay="0"/>
                                  </p:stCondLst>
                                  <p:childTnLst>
                                    <p:animScale>
                                      <p:cBhvr>
                                        <p:cTn id="26" dur="2000" fill="hold"/>
                                        <p:tgtEl>
                                          <p:spTgt spid="6144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8186E-65D0-4F4F-976B-95BD14CECFFF}"/>
              </a:ext>
            </a:extLst>
          </p:cNvPr>
          <p:cNvSpPr>
            <a:spLocks noGrp="1"/>
          </p:cNvSpPr>
          <p:nvPr>
            <p:ph type="title"/>
          </p:nvPr>
        </p:nvSpPr>
        <p:spPr/>
        <p:txBody>
          <a:bodyPr/>
          <a:lstStyle/>
          <a:p>
            <a:r>
              <a:rPr lang="en-US" dirty="0"/>
              <a:t>Text preprocessing methods:</a:t>
            </a:r>
            <a:br>
              <a:rPr lang="en-US" dirty="0"/>
            </a:br>
            <a:r>
              <a:rPr lang="en-US" sz="3600" i="1" dirty="0"/>
              <a:t>Not as simple in all languages</a:t>
            </a:r>
            <a:endParaRPr lang="en-IL" i="1" dirty="0"/>
          </a:p>
        </p:txBody>
      </p:sp>
      <p:pic>
        <p:nvPicPr>
          <p:cNvPr id="5" name="Content Placeholder 4">
            <a:extLst>
              <a:ext uri="{FF2B5EF4-FFF2-40B4-BE49-F238E27FC236}">
                <a16:creationId xmlns:a16="http://schemas.microsoft.com/office/drawing/2014/main" id="{B3B6E34B-7998-4983-90AC-ED25CF9DCF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46811" y="1955650"/>
            <a:ext cx="6686551" cy="4183870"/>
          </a:xfrm>
        </p:spPr>
      </p:pic>
      <p:sp>
        <p:nvSpPr>
          <p:cNvPr id="3" name="Slide Number Placeholder 2">
            <a:extLst>
              <a:ext uri="{FF2B5EF4-FFF2-40B4-BE49-F238E27FC236}">
                <a16:creationId xmlns:a16="http://schemas.microsoft.com/office/drawing/2014/main" id="{E83170FE-0F95-459B-9C4B-02EB8239DC6B}"/>
              </a:ext>
            </a:extLst>
          </p:cNvPr>
          <p:cNvSpPr>
            <a:spLocks noGrp="1"/>
          </p:cNvSpPr>
          <p:nvPr>
            <p:ph type="sldNum" sz="quarter" idx="12"/>
          </p:nvPr>
        </p:nvSpPr>
        <p:spPr/>
        <p:txBody>
          <a:bodyPr/>
          <a:lstStyle/>
          <a:p>
            <a:fld id="{9083F240-2B89-434C-B7CF-9EF477DB1205}" type="slidenum">
              <a:rPr lang="en-IL" smtClean="0"/>
              <a:t>30</a:t>
            </a:fld>
            <a:endParaRPr lang="en-IL"/>
          </a:p>
        </p:txBody>
      </p:sp>
    </p:spTree>
    <p:extLst>
      <p:ext uri="{BB962C8B-B14F-4D97-AF65-F5344CB8AC3E}">
        <p14:creationId xmlns:p14="http://schemas.microsoft.com/office/powerpoint/2010/main" val="40014247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FA310-9AD7-4BE3-8CEA-5337D3FE4F9C}"/>
              </a:ext>
            </a:extLst>
          </p:cNvPr>
          <p:cNvSpPr>
            <a:spLocks noGrp="1"/>
          </p:cNvSpPr>
          <p:nvPr>
            <p:ph type="title"/>
          </p:nvPr>
        </p:nvSpPr>
        <p:spPr/>
        <p:txBody>
          <a:bodyPr/>
          <a:lstStyle/>
          <a:p>
            <a:r>
              <a:rPr lang="en-US" dirty="0"/>
              <a:t>Text preprocessing methods:</a:t>
            </a:r>
            <a:br>
              <a:rPr lang="en-US" dirty="0"/>
            </a:br>
            <a:r>
              <a:rPr lang="en-US" sz="3600" i="1" dirty="0"/>
              <a:t>Word tokenization, example in Chinese</a:t>
            </a:r>
            <a:endParaRPr lang="en-IL" dirty="0"/>
          </a:p>
        </p:txBody>
      </p:sp>
      <p:pic>
        <p:nvPicPr>
          <p:cNvPr id="6" name="Content Placeholder 5">
            <a:extLst>
              <a:ext uri="{FF2B5EF4-FFF2-40B4-BE49-F238E27FC236}">
                <a16:creationId xmlns:a16="http://schemas.microsoft.com/office/drawing/2014/main" id="{F394F0F8-AE62-4153-935D-DE6ADC242C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6776" y="2167951"/>
            <a:ext cx="11107543" cy="2070898"/>
          </a:xfrm>
        </p:spPr>
      </p:pic>
      <p:sp>
        <p:nvSpPr>
          <p:cNvPr id="3" name="Slide Number Placeholder 2">
            <a:extLst>
              <a:ext uri="{FF2B5EF4-FFF2-40B4-BE49-F238E27FC236}">
                <a16:creationId xmlns:a16="http://schemas.microsoft.com/office/drawing/2014/main" id="{DC5772EB-D1C4-479A-A2E4-6879480C528C}"/>
              </a:ext>
            </a:extLst>
          </p:cNvPr>
          <p:cNvSpPr>
            <a:spLocks noGrp="1"/>
          </p:cNvSpPr>
          <p:nvPr>
            <p:ph type="sldNum" sz="quarter" idx="12"/>
          </p:nvPr>
        </p:nvSpPr>
        <p:spPr/>
        <p:txBody>
          <a:bodyPr/>
          <a:lstStyle/>
          <a:p>
            <a:fld id="{9083F240-2B89-434C-B7CF-9EF477DB1205}" type="slidenum">
              <a:rPr lang="en-IL" smtClean="0"/>
              <a:t>31</a:t>
            </a:fld>
            <a:endParaRPr lang="en-IL"/>
          </a:p>
        </p:txBody>
      </p:sp>
    </p:spTree>
    <p:extLst>
      <p:ext uri="{BB962C8B-B14F-4D97-AF65-F5344CB8AC3E}">
        <p14:creationId xmlns:p14="http://schemas.microsoft.com/office/powerpoint/2010/main" val="37803946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10EDD-1ED5-4566-A2CF-E2A23DF4B5CE}"/>
              </a:ext>
            </a:extLst>
          </p:cNvPr>
          <p:cNvSpPr>
            <a:spLocks noGrp="1"/>
          </p:cNvSpPr>
          <p:nvPr>
            <p:ph type="title"/>
          </p:nvPr>
        </p:nvSpPr>
        <p:spPr/>
        <p:txBody>
          <a:bodyPr/>
          <a:lstStyle/>
          <a:p>
            <a:r>
              <a:rPr lang="en-US" dirty="0"/>
              <a:t>Text preprocessing methods:</a:t>
            </a:r>
            <a:br>
              <a:rPr lang="en-US" dirty="0"/>
            </a:br>
            <a:r>
              <a:rPr lang="en-US" sz="3600" i="1" dirty="0"/>
              <a:t>Stop-word removal</a:t>
            </a:r>
            <a:endParaRPr lang="en-IL" sz="3600" i="1" dirty="0"/>
          </a:p>
        </p:txBody>
      </p:sp>
      <p:sp>
        <p:nvSpPr>
          <p:cNvPr id="3" name="Content Placeholder 2">
            <a:extLst>
              <a:ext uri="{FF2B5EF4-FFF2-40B4-BE49-F238E27FC236}">
                <a16:creationId xmlns:a16="http://schemas.microsoft.com/office/drawing/2014/main" id="{6EB38594-116F-4F1B-B460-4BC0FE6A76F0}"/>
              </a:ext>
            </a:extLst>
          </p:cNvPr>
          <p:cNvSpPr>
            <a:spLocks noGrp="1"/>
          </p:cNvSpPr>
          <p:nvPr>
            <p:ph idx="1"/>
          </p:nvPr>
        </p:nvSpPr>
        <p:spPr>
          <a:xfrm>
            <a:off x="838200" y="2155371"/>
            <a:ext cx="10515600" cy="4021592"/>
          </a:xfrm>
        </p:spPr>
        <p:txBody>
          <a:bodyPr>
            <a:normAutofit/>
          </a:bodyPr>
          <a:lstStyle/>
          <a:p>
            <a:pPr marL="0" indent="0">
              <a:buNone/>
            </a:pPr>
            <a:r>
              <a:rPr lang="en-US" b="1" i="1" dirty="0"/>
              <a:t>Stop words  </a:t>
            </a:r>
            <a:r>
              <a:rPr lang="en-US" dirty="0"/>
              <a:t>-- overly common words which do not identify important document parts. </a:t>
            </a:r>
          </a:p>
          <a:p>
            <a:r>
              <a:rPr lang="en-US" sz="2600" dirty="0"/>
              <a:t>Lists of stop-words are used</a:t>
            </a:r>
          </a:p>
          <a:p>
            <a:pPr lvl="1"/>
            <a:r>
              <a:rPr lang="en-US" dirty="0"/>
              <a:t>The lists are relatively small, and the cost of stop-word removal is not high.</a:t>
            </a:r>
          </a:p>
          <a:p>
            <a:r>
              <a:rPr lang="en-US" sz="2600" dirty="0"/>
              <a:t>Another strategy is to automatically filter out words with a low </a:t>
            </a:r>
            <a:r>
              <a:rPr lang="en-US" sz="2600" b="1" i="1" dirty="0" err="1"/>
              <a:t>tf-idf</a:t>
            </a:r>
            <a:r>
              <a:rPr lang="en-US" sz="2600" dirty="0"/>
              <a:t> score</a:t>
            </a:r>
          </a:p>
          <a:p>
            <a:endParaRPr lang="en-IL" sz="3600" i="1" dirty="0">
              <a:latin typeface="+mj-lt"/>
              <a:ea typeface="+mj-ea"/>
              <a:cs typeface="+mj-cs"/>
            </a:endParaRPr>
          </a:p>
        </p:txBody>
      </p:sp>
      <p:pic>
        <p:nvPicPr>
          <p:cNvPr id="7170" name="Picture 2" descr="Image result for stopwords">
            <a:extLst>
              <a:ext uri="{FF2B5EF4-FFF2-40B4-BE49-F238E27FC236}">
                <a16:creationId xmlns:a16="http://schemas.microsoft.com/office/drawing/2014/main" id="{C05F1803-6426-4811-A684-8263A00B59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5507" y="0"/>
            <a:ext cx="2686493" cy="1884034"/>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See the source image">
            <a:extLst>
              <a:ext uri="{FF2B5EF4-FFF2-40B4-BE49-F238E27FC236}">
                <a16:creationId xmlns:a16="http://schemas.microsoft.com/office/drawing/2014/main" id="{AD772EA2-2961-4DDE-8B20-B3E8FB9AEE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8275" y="4522817"/>
            <a:ext cx="5275449" cy="174735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54D2DD98-C32C-4B5A-882B-5F4077E5B40E}"/>
              </a:ext>
            </a:extLst>
          </p:cNvPr>
          <p:cNvSpPr>
            <a:spLocks noGrp="1"/>
          </p:cNvSpPr>
          <p:nvPr>
            <p:ph type="sldNum" sz="quarter" idx="12"/>
          </p:nvPr>
        </p:nvSpPr>
        <p:spPr/>
        <p:txBody>
          <a:bodyPr/>
          <a:lstStyle/>
          <a:p>
            <a:fld id="{9083F240-2B89-434C-B7CF-9EF477DB1205}" type="slidenum">
              <a:rPr lang="en-IL" smtClean="0"/>
              <a:t>32</a:t>
            </a:fld>
            <a:endParaRPr lang="en-IL"/>
          </a:p>
        </p:txBody>
      </p:sp>
    </p:spTree>
    <p:extLst>
      <p:ext uri="{BB962C8B-B14F-4D97-AF65-F5344CB8AC3E}">
        <p14:creationId xmlns:p14="http://schemas.microsoft.com/office/powerpoint/2010/main" val="20396355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10EDD-1ED5-4566-A2CF-E2A23DF4B5CE}"/>
              </a:ext>
            </a:extLst>
          </p:cNvPr>
          <p:cNvSpPr>
            <a:spLocks noGrp="1"/>
          </p:cNvSpPr>
          <p:nvPr>
            <p:ph type="title"/>
          </p:nvPr>
        </p:nvSpPr>
        <p:spPr/>
        <p:txBody>
          <a:bodyPr/>
          <a:lstStyle/>
          <a:p>
            <a:r>
              <a:rPr lang="en-US" dirty="0"/>
              <a:t>Text preprocessing methods:</a:t>
            </a:r>
            <a:br>
              <a:rPr lang="en-US" dirty="0"/>
            </a:br>
            <a:r>
              <a:rPr lang="en-US" sz="3600" i="1" dirty="0"/>
              <a:t>Stop-word removal, exercise</a:t>
            </a:r>
            <a:endParaRPr lang="en-IL" sz="3600" i="1" dirty="0"/>
          </a:p>
        </p:txBody>
      </p:sp>
      <p:sp>
        <p:nvSpPr>
          <p:cNvPr id="3" name="Content Placeholder 2">
            <a:extLst>
              <a:ext uri="{FF2B5EF4-FFF2-40B4-BE49-F238E27FC236}">
                <a16:creationId xmlns:a16="http://schemas.microsoft.com/office/drawing/2014/main" id="{6EB38594-116F-4F1B-B460-4BC0FE6A76F0}"/>
              </a:ext>
            </a:extLst>
          </p:cNvPr>
          <p:cNvSpPr>
            <a:spLocks noGrp="1"/>
          </p:cNvSpPr>
          <p:nvPr>
            <p:ph idx="1"/>
          </p:nvPr>
        </p:nvSpPr>
        <p:spPr>
          <a:xfrm>
            <a:off x="838200" y="2155371"/>
            <a:ext cx="10515600" cy="4337504"/>
          </a:xfrm>
        </p:spPr>
        <p:txBody>
          <a:bodyPr>
            <a:normAutofit/>
          </a:bodyPr>
          <a:lstStyle/>
          <a:p>
            <a:endParaRPr lang="en-US" dirty="0"/>
          </a:p>
          <a:p>
            <a:endParaRPr lang="en-US" dirty="0"/>
          </a:p>
          <a:p>
            <a:endParaRPr lang="en-US" dirty="0"/>
          </a:p>
          <a:p>
            <a:endParaRPr lang="en-US" dirty="0"/>
          </a:p>
          <a:p>
            <a:pPr marL="514350" indent="-514350">
              <a:buFont typeface="+mj-lt"/>
              <a:buAutoNum type="arabicPeriod"/>
            </a:pPr>
            <a:r>
              <a:rPr lang="en-US" dirty="0"/>
              <a:t>Word </a:t>
            </a:r>
            <a:r>
              <a:rPr lang="en-US" b="1" i="1" dirty="0"/>
              <a:t>w</a:t>
            </a:r>
            <a:r>
              <a:rPr lang="en-US" dirty="0"/>
              <a:t> appears in 2 out of 4 documents and 3 times in a document </a:t>
            </a:r>
            <a:r>
              <a:rPr lang="en-US" b="1" i="1" dirty="0"/>
              <a:t>d</a:t>
            </a:r>
            <a:r>
              <a:rPr lang="en-US" dirty="0"/>
              <a:t>, which contains 9 words. Calculate </a:t>
            </a:r>
            <a:r>
              <a:rPr lang="en-US" b="1" i="1" dirty="0" err="1"/>
              <a:t>tf-idf</a:t>
            </a:r>
            <a:r>
              <a:rPr lang="en-US" dirty="0"/>
              <a:t> for </a:t>
            </a:r>
            <a:r>
              <a:rPr lang="en-US" b="1" i="1" dirty="0"/>
              <a:t>w</a:t>
            </a:r>
            <a:r>
              <a:rPr lang="en-US" dirty="0"/>
              <a:t> in </a:t>
            </a:r>
            <a:r>
              <a:rPr lang="en-US" b="1" i="1" dirty="0"/>
              <a:t>d</a:t>
            </a:r>
            <a:r>
              <a:rPr lang="en-US" dirty="0"/>
              <a:t>. </a:t>
            </a:r>
          </a:p>
          <a:p>
            <a:pPr marL="514350" indent="-514350">
              <a:buFont typeface="+mj-lt"/>
              <a:buAutoNum type="arabicPeriod"/>
            </a:pPr>
            <a:r>
              <a:rPr lang="en-US" dirty="0"/>
              <a:t>Word </a:t>
            </a:r>
            <a:r>
              <a:rPr lang="en-US" b="1" i="1" dirty="0"/>
              <a:t>w</a:t>
            </a:r>
            <a:r>
              <a:rPr lang="en-US" dirty="0"/>
              <a:t> appears in every document in a corpus. Which </a:t>
            </a:r>
            <a:r>
              <a:rPr lang="en-US" b="1" i="1" dirty="0" err="1"/>
              <a:t>tf-idf</a:t>
            </a:r>
            <a:r>
              <a:rPr lang="en-US" dirty="0"/>
              <a:t> score will it get? Will it be different for different documents?</a:t>
            </a:r>
          </a:p>
          <a:p>
            <a:pPr marL="514350" indent="-514350">
              <a:buFont typeface="+mj-lt"/>
              <a:buAutoNum type="arabicPeriod"/>
            </a:pPr>
            <a:r>
              <a:rPr lang="en-US" dirty="0"/>
              <a:t>Word </a:t>
            </a:r>
            <a:r>
              <a:rPr lang="en-US" b="1" i="1" dirty="0"/>
              <a:t>w</a:t>
            </a:r>
            <a:r>
              <a:rPr lang="en-US" dirty="0"/>
              <a:t> does not appear in </a:t>
            </a:r>
            <a:r>
              <a:rPr lang="en-US" b="1" i="1" dirty="0"/>
              <a:t>d</a:t>
            </a:r>
            <a:r>
              <a:rPr lang="en-US" dirty="0"/>
              <a:t>. Which </a:t>
            </a:r>
            <a:r>
              <a:rPr lang="en-US" b="1" i="1" dirty="0" err="1"/>
              <a:t>tf-idf</a:t>
            </a:r>
            <a:r>
              <a:rPr lang="en-US" dirty="0"/>
              <a:t> score will it get in </a:t>
            </a:r>
            <a:r>
              <a:rPr lang="en-US" b="1" i="1" dirty="0"/>
              <a:t>d</a:t>
            </a:r>
            <a:r>
              <a:rPr lang="en-US" dirty="0"/>
              <a:t>? </a:t>
            </a:r>
          </a:p>
          <a:p>
            <a:endParaRPr lang="en-IL" sz="3600" i="1" dirty="0">
              <a:latin typeface="+mj-lt"/>
              <a:ea typeface="+mj-ea"/>
              <a:cs typeface="+mj-cs"/>
            </a:endParaRPr>
          </a:p>
        </p:txBody>
      </p:sp>
      <p:pic>
        <p:nvPicPr>
          <p:cNvPr id="7170" name="Picture 2" descr="Image result for stopwords">
            <a:extLst>
              <a:ext uri="{FF2B5EF4-FFF2-40B4-BE49-F238E27FC236}">
                <a16:creationId xmlns:a16="http://schemas.microsoft.com/office/drawing/2014/main" id="{C05F1803-6426-4811-A684-8263A00B59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5507" y="0"/>
            <a:ext cx="2686493" cy="1884034"/>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See the source image">
            <a:extLst>
              <a:ext uri="{FF2B5EF4-FFF2-40B4-BE49-F238E27FC236}">
                <a16:creationId xmlns:a16="http://schemas.microsoft.com/office/drawing/2014/main" id="{AD772EA2-2961-4DDE-8B20-B3E8FB9AEE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8275" y="1884034"/>
            <a:ext cx="5275449" cy="174735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4322D093-CF7E-44C2-B118-66D92A03A34A}"/>
              </a:ext>
            </a:extLst>
          </p:cNvPr>
          <p:cNvSpPr>
            <a:spLocks noGrp="1"/>
          </p:cNvSpPr>
          <p:nvPr>
            <p:ph type="sldNum" sz="quarter" idx="12"/>
          </p:nvPr>
        </p:nvSpPr>
        <p:spPr/>
        <p:txBody>
          <a:bodyPr/>
          <a:lstStyle/>
          <a:p>
            <a:fld id="{9083F240-2B89-434C-B7CF-9EF477DB1205}" type="slidenum">
              <a:rPr lang="en-IL" smtClean="0"/>
              <a:t>33</a:t>
            </a:fld>
            <a:endParaRPr lang="en-IL"/>
          </a:p>
        </p:txBody>
      </p:sp>
      <p:sp>
        <p:nvSpPr>
          <p:cNvPr id="5" name="Speech Bubble: Rectangle with Corners Rounded 4">
            <a:extLst>
              <a:ext uri="{FF2B5EF4-FFF2-40B4-BE49-F238E27FC236}">
                <a16:creationId xmlns:a16="http://schemas.microsoft.com/office/drawing/2014/main" id="{2E8B7B9B-7125-4FFA-826F-91BF1261BFAD}"/>
              </a:ext>
            </a:extLst>
          </p:cNvPr>
          <p:cNvSpPr/>
          <p:nvPr/>
        </p:nvSpPr>
        <p:spPr>
          <a:xfrm>
            <a:off x="9219413" y="3186260"/>
            <a:ext cx="2134385" cy="612648"/>
          </a:xfrm>
          <a:prstGeom prst="wedgeRoundRectCallout">
            <a:avLst>
              <a:gd name="adj1" fmla="val -76041"/>
              <a:gd name="adj2" fmla="val 131741"/>
              <a:gd name="adj3" fmla="val 16667"/>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3/9*log(4/2) = ?</a:t>
            </a:r>
            <a:endParaRPr lang="en-IL" dirty="0">
              <a:solidFill>
                <a:schemeClr val="tx1"/>
              </a:solidFill>
            </a:endParaRPr>
          </a:p>
        </p:txBody>
      </p:sp>
      <p:sp>
        <p:nvSpPr>
          <p:cNvPr id="8" name="Speech Bubble: Rectangle with Corners Rounded 7">
            <a:extLst>
              <a:ext uri="{FF2B5EF4-FFF2-40B4-BE49-F238E27FC236}">
                <a16:creationId xmlns:a16="http://schemas.microsoft.com/office/drawing/2014/main" id="{E3CE6C74-DC4E-4252-80EB-1E089B853AF2}"/>
              </a:ext>
            </a:extLst>
          </p:cNvPr>
          <p:cNvSpPr/>
          <p:nvPr/>
        </p:nvSpPr>
        <p:spPr>
          <a:xfrm>
            <a:off x="1323888" y="3429000"/>
            <a:ext cx="2134385" cy="612648"/>
          </a:xfrm>
          <a:prstGeom prst="wedgeRoundRectCallout">
            <a:avLst>
              <a:gd name="adj1" fmla="val 307627"/>
              <a:gd name="adj2" fmla="val 237877"/>
              <a:gd name="adj3" fmla="val 16667"/>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X*log(4/4) = ?</a:t>
            </a:r>
            <a:endParaRPr lang="en-IL" dirty="0">
              <a:solidFill>
                <a:schemeClr val="tx1"/>
              </a:solidFill>
            </a:endParaRPr>
          </a:p>
        </p:txBody>
      </p:sp>
      <p:sp>
        <p:nvSpPr>
          <p:cNvPr id="9" name="Speech Bubble: Rectangle with Corners Rounded 8">
            <a:extLst>
              <a:ext uri="{FF2B5EF4-FFF2-40B4-BE49-F238E27FC236}">
                <a16:creationId xmlns:a16="http://schemas.microsoft.com/office/drawing/2014/main" id="{E13F82EB-500E-4DC1-AFF9-FCF2BE34251C}"/>
              </a:ext>
            </a:extLst>
          </p:cNvPr>
          <p:cNvSpPr/>
          <p:nvPr/>
        </p:nvSpPr>
        <p:spPr>
          <a:xfrm>
            <a:off x="10057615" y="5472365"/>
            <a:ext cx="2134385" cy="612648"/>
          </a:xfrm>
          <a:prstGeom prst="wedgeRoundRectCallout">
            <a:avLst>
              <a:gd name="adj1" fmla="val -64617"/>
              <a:gd name="adj2" fmla="val 52139"/>
              <a:gd name="adj3" fmla="val 16667"/>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0/9*log(X) = ?</a:t>
            </a:r>
            <a:endParaRPr lang="en-IL" dirty="0">
              <a:solidFill>
                <a:schemeClr val="tx1"/>
              </a:solidFill>
            </a:endParaRPr>
          </a:p>
        </p:txBody>
      </p:sp>
    </p:spTree>
    <p:extLst>
      <p:ext uri="{BB962C8B-B14F-4D97-AF65-F5344CB8AC3E}">
        <p14:creationId xmlns:p14="http://schemas.microsoft.com/office/powerpoint/2010/main" val="1931541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10EDD-1ED5-4566-A2CF-E2A23DF4B5CE}"/>
              </a:ext>
            </a:extLst>
          </p:cNvPr>
          <p:cNvSpPr>
            <a:spLocks noGrp="1"/>
          </p:cNvSpPr>
          <p:nvPr>
            <p:ph type="title"/>
          </p:nvPr>
        </p:nvSpPr>
        <p:spPr/>
        <p:txBody>
          <a:bodyPr/>
          <a:lstStyle/>
          <a:p>
            <a:r>
              <a:rPr lang="en-US" dirty="0"/>
              <a:t>Text preprocessing methods:</a:t>
            </a:r>
            <a:br>
              <a:rPr lang="en-US" dirty="0"/>
            </a:br>
            <a:r>
              <a:rPr lang="en-US" sz="3600" i="1" dirty="0"/>
              <a:t>Stop-word removal</a:t>
            </a:r>
            <a:r>
              <a:rPr lang="ru-RU" sz="3600" i="1" dirty="0"/>
              <a:t>, </a:t>
            </a:r>
            <a:r>
              <a:rPr lang="en-US" sz="3600" i="1" dirty="0"/>
              <a:t>example</a:t>
            </a:r>
            <a:endParaRPr lang="en-IL" sz="3600" i="1" dirty="0"/>
          </a:p>
        </p:txBody>
      </p:sp>
      <p:sp>
        <p:nvSpPr>
          <p:cNvPr id="3" name="Content Placeholder 2">
            <a:extLst>
              <a:ext uri="{FF2B5EF4-FFF2-40B4-BE49-F238E27FC236}">
                <a16:creationId xmlns:a16="http://schemas.microsoft.com/office/drawing/2014/main" id="{6EB38594-116F-4F1B-B460-4BC0FE6A76F0}"/>
              </a:ext>
            </a:extLst>
          </p:cNvPr>
          <p:cNvSpPr>
            <a:spLocks noGrp="1"/>
          </p:cNvSpPr>
          <p:nvPr>
            <p:ph idx="1"/>
          </p:nvPr>
        </p:nvSpPr>
        <p:spPr>
          <a:xfrm>
            <a:off x="838200" y="1944399"/>
            <a:ext cx="10515600" cy="4232563"/>
          </a:xfrm>
        </p:spPr>
        <p:txBody>
          <a:bodyPr/>
          <a:lstStyle/>
          <a:p>
            <a:r>
              <a:rPr lang="en-US" dirty="0">
                <a:hlinkClick r:id="rId2"/>
              </a:rPr>
              <a:t>http://www.ranks.nl/stopwords</a:t>
            </a:r>
            <a:endParaRPr lang="en-IL" dirty="0"/>
          </a:p>
        </p:txBody>
      </p:sp>
      <p:pic>
        <p:nvPicPr>
          <p:cNvPr id="4" name="Picture 3">
            <a:extLst>
              <a:ext uri="{FF2B5EF4-FFF2-40B4-BE49-F238E27FC236}">
                <a16:creationId xmlns:a16="http://schemas.microsoft.com/office/drawing/2014/main" id="{1993CF6B-5E78-4D43-87A4-6EC28F9E53E3}"/>
              </a:ext>
            </a:extLst>
          </p:cNvPr>
          <p:cNvPicPr>
            <a:picLocks noChangeAspect="1"/>
          </p:cNvPicPr>
          <p:nvPr/>
        </p:nvPicPr>
        <p:blipFill>
          <a:blip r:embed="rId3"/>
          <a:stretch>
            <a:fillRect/>
          </a:stretch>
        </p:blipFill>
        <p:spPr>
          <a:xfrm>
            <a:off x="6460874" y="1944400"/>
            <a:ext cx="5731126" cy="4913600"/>
          </a:xfrm>
          <a:prstGeom prst="rect">
            <a:avLst/>
          </a:prstGeom>
        </p:spPr>
      </p:pic>
      <p:sp>
        <p:nvSpPr>
          <p:cNvPr id="5" name="Slide Number Placeholder 4">
            <a:extLst>
              <a:ext uri="{FF2B5EF4-FFF2-40B4-BE49-F238E27FC236}">
                <a16:creationId xmlns:a16="http://schemas.microsoft.com/office/drawing/2014/main" id="{116FF23C-1B42-42EA-94E3-7C56A64A7141}"/>
              </a:ext>
            </a:extLst>
          </p:cNvPr>
          <p:cNvSpPr>
            <a:spLocks noGrp="1"/>
          </p:cNvSpPr>
          <p:nvPr>
            <p:ph type="sldNum" sz="quarter" idx="12"/>
          </p:nvPr>
        </p:nvSpPr>
        <p:spPr/>
        <p:txBody>
          <a:bodyPr/>
          <a:lstStyle/>
          <a:p>
            <a:fld id="{9083F240-2B89-434C-B7CF-9EF477DB1205}" type="slidenum">
              <a:rPr lang="en-IL" smtClean="0"/>
              <a:t>34</a:t>
            </a:fld>
            <a:endParaRPr lang="en-IL"/>
          </a:p>
        </p:txBody>
      </p:sp>
    </p:spTree>
    <p:extLst>
      <p:ext uri="{BB962C8B-B14F-4D97-AF65-F5344CB8AC3E}">
        <p14:creationId xmlns:p14="http://schemas.microsoft.com/office/powerpoint/2010/main" val="24452385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FA310-9AD7-4BE3-8CEA-5337D3FE4F9C}"/>
              </a:ext>
            </a:extLst>
          </p:cNvPr>
          <p:cNvSpPr>
            <a:spLocks noGrp="1"/>
          </p:cNvSpPr>
          <p:nvPr>
            <p:ph type="title"/>
          </p:nvPr>
        </p:nvSpPr>
        <p:spPr/>
        <p:txBody>
          <a:bodyPr/>
          <a:lstStyle/>
          <a:p>
            <a:r>
              <a:rPr lang="en-US" dirty="0"/>
              <a:t>Text preprocessing methods:</a:t>
            </a:r>
            <a:br>
              <a:rPr lang="en-US" dirty="0"/>
            </a:br>
            <a:r>
              <a:rPr lang="en-US" sz="3600" i="1" dirty="0"/>
              <a:t>Stemming and lemmatization</a:t>
            </a:r>
            <a:endParaRPr lang="en-IL" dirty="0"/>
          </a:p>
        </p:txBody>
      </p:sp>
      <p:sp>
        <p:nvSpPr>
          <p:cNvPr id="3" name="Content Placeholder 2">
            <a:extLst>
              <a:ext uri="{FF2B5EF4-FFF2-40B4-BE49-F238E27FC236}">
                <a16:creationId xmlns:a16="http://schemas.microsoft.com/office/drawing/2014/main" id="{0A420CAA-E6D6-4B4A-9B82-C5D24E77CD57}"/>
              </a:ext>
            </a:extLst>
          </p:cNvPr>
          <p:cNvSpPr>
            <a:spLocks noGrp="1"/>
          </p:cNvSpPr>
          <p:nvPr>
            <p:ph idx="1"/>
          </p:nvPr>
        </p:nvSpPr>
        <p:spPr>
          <a:xfrm>
            <a:off x="838199" y="1946365"/>
            <a:ext cx="10735491" cy="4230597"/>
          </a:xfrm>
        </p:spPr>
        <p:txBody>
          <a:bodyPr>
            <a:normAutofit/>
          </a:bodyPr>
          <a:lstStyle/>
          <a:p>
            <a:r>
              <a:rPr lang="en-US" b="1" i="1" dirty="0">
                <a:solidFill>
                  <a:schemeClr val="accent1"/>
                </a:solidFill>
              </a:rPr>
              <a:t>Friend, friends, friendship, friendly </a:t>
            </a:r>
            <a:r>
              <a:rPr lang="en-US" dirty="0"/>
              <a:t>– different forms of the same word</a:t>
            </a:r>
          </a:p>
          <a:p>
            <a:pPr lvl="1"/>
            <a:r>
              <a:rPr lang="en-US" sz="2600" dirty="0"/>
              <a:t>Need to be treated as ONE/SAME word </a:t>
            </a:r>
          </a:p>
          <a:p>
            <a:pPr lvl="1"/>
            <a:endParaRPr lang="en-US" sz="2600" dirty="0"/>
          </a:p>
          <a:p>
            <a:r>
              <a:rPr lang="en-US" i="1" dirty="0"/>
              <a:t>Stemming</a:t>
            </a:r>
            <a:r>
              <a:rPr lang="en-US" dirty="0"/>
              <a:t> and </a:t>
            </a:r>
            <a:r>
              <a:rPr lang="en-US" i="1" dirty="0"/>
              <a:t>lemmatization</a:t>
            </a:r>
            <a:r>
              <a:rPr lang="en-US" dirty="0"/>
              <a:t> reduce a word variant to its </a:t>
            </a:r>
          </a:p>
          <a:p>
            <a:pPr lvl="1"/>
            <a:r>
              <a:rPr lang="en-US" sz="2600" b="1" i="1" dirty="0"/>
              <a:t>’stem</a:t>
            </a:r>
            <a:r>
              <a:rPr lang="en-US" sz="2600" dirty="0"/>
              <a:t>’ in stemming (based on a set of rules) and</a:t>
            </a:r>
          </a:p>
          <a:p>
            <a:pPr lvl="1"/>
            <a:r>
              <a:rPr lang="en-US" sz="2600" b="1" i="1" dirty="0"/>
              <a:t>’lemma</a:t>
            </a:r>
            <a:r>
              <a:rPr lang="en-US" sz="2600" dirty="0"/>
              <a:t>’ in</a:t>
            </a:r>
            <a:r>
              <a:rPr lang="ru-RU" sz="2600" dirty="0"/>
              <a:t> </a:t>
            </a:r>
            <a:r>
              <a:rPr lang="en-US" sz="2600" dirty="0"/>
              <a:t>lemmatization (based on the morphological analysis)</a:t>
            </a:r>
            <a:r>
              <a:rPr lang="en-US" dirty="0"/>
              <a:t>.</a:t>
            </a:r>
          </a:p>
          <a:p>
            <a:pPr lvl="1"/>
            <a:endParaRPr lang="en-US" sz="2600" dirty="0"/>
          </a:p>
          <a:p>
            <a:endParaRPr lang="en-US" dirty="0"/>
          </a:p>
        </p:txBody>
      </p:sp>
      <p:sp>
        <p:nvSpPr>
          <p:cNvPr id="4" name="Slide Number Placeholder 3">
            <a:extLst>
              <a:ext uri="{FF2B5EF4-FFF2-40B4-BE49-F238E27FC236}">
                <a16:creationId xmlns:a16="http://schemas.microsoft.com/office/drawing/2014/main" id="{31069008-B521-49BA-992A-BAAD5D37BE5C}"/>
              </a:ext>
            </a:extLst>
          </p:cNvPr>
          <p:cNvSpPr>
            <a:spLocks noGrp="1"/>
          </p:cNvSpPr>
          <p:nvPr>
            <p:ph type="sldNum" sz="quarter" idx="12"/>
          </p:nvPr>
        </p:nvSpPr>
        <p:spPr/>
        <p:txBody>
          <a:bodyPr/>
          <a:lstStyle/>
          <a:p>
            <a:fld id="{9083F240-2B89-434C-B7CF-9EF477DB1205}" type="slidenum">
              <a:rPr lang="en-IL" smtClean="0"/>
              <a:t>35</a:t>
            </a:fld>
            <a:endParaRPr lang="en-IL"/>
          </a:p>
        </p:txBody>
      </p:sp>
    </p:spTree>
    <p:extLst>
      <p:ext uri="{BB962C8B-B14F-4D97-AF65-F5344CB8AC3E}">
        <p14:creationId xmlns:p14="http://schemas.microsoft.com/office/powerpoint/2010/main" val="37798682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FA310-9AD7-4BE3-8CEA-5337D3FE4F9C}"/>
              </a:ext>
            </a:extLst>
          </p:cNvPr>
          <p:cNvSpPr>
            <a:spLocks noGrp="1"/>
          </p:cNvSpPr>
          <p:nvPr>
            <p:ph type="title"/>
          </p:nvPr>
        </p:nvSpPr>
        <p:spPr/>
        <p:txBody>
          <a:bodyPr/>
          <a:lstStyle/>
          <a:p>
            <a:r>
              <a:rPr lang="en-US" dirty="0"/>
              <a:t>Text preprocessing methods:</a:t>
            </a:r>
            <a:br>
              <a:rPr lang="en-US" dirty="0"/>
            </a:br>
            <a:r>
              <a:rPr lang="en-US" sz="3600" i="1" dirty="0"/>
              <a:t>Lemmatization</a:t>
            </a:r>
            <a:endParaRPr lang="en-IL" dirty="0"/>
          </a:p>
        </p:txBody>
      </p:sp>
      <p:sp>
        <p:nvSpPr>
          <p:cNvPr id="3" name="Content Placeholder 2">
            <a:extLst>
              <a:ext uri="{FF2B5EF4-FFF2-40B4-BE49-F238E27FC236}">
                <a16:creationId xmlns:a16="http://schemas.microsoft.com/office/drawing/2014/main" id="{0A420CAA-E6D6-4B4A-9B82-C5D24E77CD57}"/>
              </a:ext>
            </a:extLst>
          </p:cNvPr>
          <p:cNvSpPr>
            <a:spLocks noGrp="1"/>
          </p:cNvSpPr>
          <p:nvPr>
            <p:ph idx="1"/>
          </p:nvPr>
        </p:nvSpPr>
        <p:spPr/>
        <p:txBody>
          <a:bodyPr>
            <a:normAutofit/>
          </a:bodyPr>
          <a:lstStyle/>
          <a:p>
            <a:pPr marL="0" indent="0">
              <a:buNone/>
            </a:pPr>
            <a:r>
              <a:rPr lang="en-US" dirty="0"/>
              <a:t>Lemmatization refers to</a:t>
            </a:r>
            <a:r>
              <a:rPr lang="ru-RU" dirty="0"/>
              <a:t> </a:t>
            </a:r>
            <a:r>
              <a:rPr lang="en-US" dirty="0"/>
              <a:t>doing things properly with the use of a vocabulary and morphological analysis of</a:t>
            </a:r>
            <a:r>
              <a:rPr lang="ru-RU" dirty="0"/>
              <a:t> </a:t>
            </a:r>
            <a:r>
              <a:rPr lang="en-US" dirty="0"/>
              <a:t>words; </a:t>
            </a:r>
          </a:p>
          <a:p>
            <a:r>
              <a:rPr lang="en-US" dirty="0"/>
              <a:t>it normally aims to remove only the inflectional endings and to return the</a:t>
            </a:r>
            <a:r>
              <a:rPr lang="ru-RU" dirty="0"/>
              <a:t> </a:t>
            </a:r>
            <a:r>
              <a:rPr lang="en-US" dirty="0"/>
              <a:t>base or </a:t>
            </a:r>
            <a:r>
              <a:rPr lang="en-US" i="1" dirty="0"/>
              <a:t>dictionary form of a word</a:t>
            </a:r>
            <a:r>
              <a:rPr lang="en-US" dirty="0"/>
              <a:t>, which is known as the </a:t>
            </a:r>
            <a:r>
              <a:rPr lang="en-US" b="1" i="1" dirty="0"/>
              <a:t>lemma</a:t>
            </a:r>
            <a:r>
              <a:rPr lang="en-US" dirty="0"/>
              <a:t>. </a:t>
            </a:r>
          </a:p>
        </p:txBody>
      </p:sp>
      <p:sp>
        <p:nvSpPr>
          <p:cNvPr id="4" name="Slide Number Placeholder 3">
            <a:extLst>
              <a:ext uri="{FF2B5EF4-FFF2-40B4-BE49-F238E27FC236}">
                <a16:creationId xmlns:a16="http://schemas.microsoft.com/office/drawing/2014/main" id="{899A1946-19F8-4450-9C10-27FD8253FE71}"/>
              </a:ext>
            </a:extLst>
          </p:cNvPr>
          <p:cNvSpPr>
            <a:spLocks noGrp="1"/>
          </p:cNvSpPr>
          <p:nvPr>
            <p:ph type="sldNum" sz="quarter" idx="12"/>
          </p:nvPr>
        </p:nvSpPr>
        <p:spPr/>
        <p:txBody>
          <a:bodyPr/>
          <a:lstStyle/>
          <a:p>
            <a:fld id="{9083F240-2B89-434C-B7CF-9EF477DB1205}" type="slidenum">
              <a:rPr lang="en-IL" smtClean="0"/>
              <a:t>36</a:t>
            </a:fld>
            <a:endParaRPr lang="en-IL"/>
          </a:p>
        </p:txBody>
      </p:sp>
    </p:spTree>
    <p:extLst>
      <p:ext uri="{BB962C8B-B14F-4D97-AF65-F5344CB8AC3E}">
        <p14:creationId xmlns:p14="http://schemas.microsoft.com/office/powerpoint/2010/main" val="39069665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FA310-9AD7-4BE3-8CEA-5337D3FE4F9C}"/>
              </a:ext>
            </a:extLst>
          </p:cNvPr>
          <p:cNvSpPr>
            <a:spLocks noGrp="1"/>
          </p:cNvSpPr>
          <p:nvPr>
            <p:ph type="title"/>
          </p:nvPr>
        </p:nvSpPr>
        <p:spPr/>
        <p:txBody>
          <a:bodyPr/>
          <a:lstStyle/>
          <a:p>
            <a:r>
              <a:rPr lang="en-US" dirty="0"/>
              <a:t>Text preprocessing methods:</a:t>
            </a:r>
            <a:br>
              <a:rPr lang="en-US" dirty="0"/>
            </a:br>
            <a:r>
              <a:rPr lang="en-US" sz="3600" i="1" dirty="0"/>
              <a:t>Stemming vs. Lemmatization</a:t>
            </a:r>
            <a:endParaRPr lang="en-IL" dirty="0"/>
          </a:p>
        </p:txBody>
      </p:sp>
      <p:sp>
        <p:nvSpPr>
          <p:cNvPr id="3" name="Content Placeholder 2">
            <a:extLst>
              <a:ext uri="{FF2B5EF4-FFF2-40B4-BE49-F238E27FC236}">
                <a16:creationId xmlns:a16="http://schemas.microsoft.com/office/drawing/2014/main" id="{0A420CAA-E6D6-4B4A-9B82-C5D24E77CD57}"/>
              </a:ext>
            </a:extLst>
          </p:cNvPr>
          <p:cNvSpPr>
            <a:spLocks noGrp="1"/>
          </p:cNvSpPr>
          <p:nvPr>
            <p:ph idx="1"/>
          </p:nvPr>
        </p:nvSpPr>
        <p:spPr>
          <a:xfrm>
            <a:off x="838199" y="1825625"/>
            <a:ext cx="10921409" cy="4351338"/>
          </a:xfrm>
        </p:spPr>
        <p:txBody>
          <a:bodyPr>
            <a:normAutofit/>
          </a:bodyPr>
          <a:lstStyle/>
          <a:p>
            <a:r>
              <a:rPr lang="en-US" dirty="0"/>
              <a:t>Example: </a:t>
            </a:r>
          </a:p>
          <a:p>
            <a:pPr lvl="1"/>
            <a:r>
              <a:rPr lang="en-US" dirty="0"/>
              <a:t>     “</a:t>
            </a:r>
            <a:r>
              <a:rPr lang="en-US" i="1" dirty="0"/>
              <a:t>saw</a:t>
            </a:r>
            <a:r>
              <a:rPr lang="en-US" b="1" i="1" dirty="0"/>
              <a:t>” </a:t>
            </a:r>
            <a:r>
              <a:rPr lang="en-US" dirty="0"/>
              <a:t>                           “s”, </a:t>
            </a:r>
          </a:p>
          <a:p>
            <a:pPr lvl="1"/>
            <a:r>
              <a:rPr lang="en-US" dirty="0"/>
              <a:t>     “</a:t>
            </a:r>
            <a:r>
              <a:rPr lang="en-US" i="1" dirty="0"/>
              <a:t>saw</a:t>
            </a:r>
            <a:r>
              <a:rPr lang="en-US" b="1" i="1" dirty="0"/>
              <a:t>” </a:t>
            </a:r>
            <a:r>
              <a:rPr lang="en-US" dirty="0"/>
              <a:t>                              “see”  (or “</a:t>
            </a:r>
            <a:r>
              <a:rPr lang="en-US" i="1" dirty="0"/>
              <a:t>saw</a:t>
            </a:r>
            <a:r>
              <a:rPr lang="en-US" dirty="0"/>
              <a:t>” if it is a noun) </a:t>
            </a:r>
            <a:endParaRPr lang="en-IL" dirty="0"/>
          </a:p>
          <a:p>
            <a:r>
              <a:rPr lang="en-US" dirty="0" err="1"/>
              <a:t>Lemmatizer</a:t>
            </a:r>
            <a:r>
              <a:rPr lang="en-US" dirty="0"/>
              <a:t> is more accurate than stemmer</a:t>
            </a:r>
          </a:p>
          <a:p>
            <a:r>
              <a:rPr lang="en-US" dirty="0"/>
              <a:t>Stemmers are still</a:t>
            </a:r>
            <a:r>
              <a:rPr lang="ru-RU" dirty="0"/>
              <a:t> </a:t>
            </a:r>
            <a:r>
              <a:rPr lang="en-US" dirty="0"/>
              <a:t>much more popular in NLP systems, because they require less knowledge </a:t>
            </a:r>
            <a:endParaRPr lang="ru-RU" dirty="0"/>
          </a:p>
          <a:p>
            <a:r>
              <a:rPr lang="en-US" dirty="0"/>
              <a:t>Particular languages may require</a:t>
            </a:r>
            <a:r>
              <a:rPr lang="ru-RU" dirty="0"/>
              <a:t> </a:t>
            </a:r>
            <a:r>
              <a:rPr lang="en-US" dirty="0"/>
              <a:t>special stemming rules. </a:t>
            </a:r>
            <a:endParaRPr lang="en-IL" dirty="0"/>
          </a:p>
        </p:txBody>
      </p:sp>
      <p:cxnSp>
        <p:nvCxnSpPr>
          <p:cNvPr id="5" name="Straight Arrow Connector 4">
            <a:extLst>
              <a:ext uri="{FF2B5EF4-FFF2-40B4-BE49-F238E27FC236}">
                <a16:creationId xmlns:a16="http://schemas.microsoft.com/office/drawing/2014/main" id="{2EA01149-6335-47AA-8AB8-6E7AE9E534DE}"/>
              </a:ext>
            </a:extLst>
          </p:cNvPr>
          <p:cNvCxnSpPr/>
          <p:nvPr/>
        </p:nvCxnSpPr>
        <p:spPr>
          <a:xfrm>
            <a:off x="2874439" y="2475865"/>
            <a:ext cx="16267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73C2CCF-7748-4E67-93EF-CEE2B1DA18C9}"/>
              </a:ext>
            </a:extLst>
          </p:cNvPr>
          <p:cNvSpPr txBox="1"/>
          <p:nvPr/>
        </p:nvSpPr>
        <p:spPr>
          <a:xfrm>
            <a:off x="3118931" y="2145517"/>
            <a:ext cx="1529521" cy="372721"/>
          </a:xfrm>
          <a:prstGeom prst="rect">
            <a:avLst/>
          </a:prstGeom>
          <a:noFill/>
        </p:spPr>
        <p:txBody>
          <a:bodyPr wrap="square" rtlCol="0">
            <a:spAutoFit/>
          </a:bodyPr>
          <a:lstStyle/>
          <a:p>
            <a:r>
              <a:rPr lang="en-US" dirty="0"/>
              <a:t>stemming</a:t>
            </a:r>
            <a:endParaRPr lang="en-IL" dirty="0"/>
          </a:p>
        </p:txBody>
      </p:sp>
      <p:cxnSp>
        <p:nvCxnSpPr>
          <p:cNvPr id="7" name="Straight Arrow Connector 6">
            <a:extLst>
              <a:ext uri="{FF2B5EF4-FFF2-40B4-BE49-F238E27FC236}">
                <a16:creationId xmlns:a16="http://schemas.microsoft.com/office/drawing/2014/main" id="{70668F2A-D19E-47FC-A9CA-F6DEC6B3B417}"/>
              </a:ext>
            </a:extLst>
          </p:cNvPr>
          <p:cNvCxnSpPr/>
          <p:nvPr/>
        </p:nvCxnSpPr>
        <p:spPr>
          <a:xfrm>
            <a:off x="2930231" y="2884061"/>
            <a:ext cx="162678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51F215D-4912-4B73-9E5D-29447B268A90}"/>
              </a:ext>
            </a:extLst>
          </p:cNvPr>
          <p:cNvSpPr txBox="1"/>
          <p:nvPr/>
        </p:nvSpPr>
        <p:spPr>
          <a:xfrm>
            <a:off x="2923068" y="2560611"/>
            <a:ext cx="1529521" cy="369332"/>
          </a:xfrm>
          <a:prstGeom prst="rect">
            <a:avLst/>
          </a:prstGeom>
          <a:noFill/>
        </p:spPr>
        <p:txBody>
          <a:bodyPr wrap="none" rtlCol="0">
            <a:spAutoFit/>
          </a:bodyPr>
          <a:lstStyle/>
          <a:p>
            <a:r>
              <a:rPr lang="en-US" dirty="0"/>
              <a:t>lemmatization</a:t>
            </a:r>
            <a:endParaRPr lang="en-IL" dirty="0"/>
          </a:p>
        </p:txBody>
      </p:sp>
      <p:sp>
        <p:nvSpPr>
          <p:cNvPr id="4" name="Slide Number Placeholder 3">
            <a:extLst>
              <a:ext uri="{FF2B5EF4-FFF2-40B4-BE49-F238E27FC236}">
                <a16:creationId xmlns:a16="http://schemas.microsoft.com/office/drawing/2014/main" id="{AF51A59E-C6BE-4199-960E-8F91000FBE66}"/>
              </a:ext>
            </a:extLst>
          </p:cNvPr>
          <p:cNvSpPr>
            <a:spLocks noGrp="1"/>
          </p:cNvSpPr>
          <p:nvPr>
            <p:ph type="sldNum" sz="quarter" idx="12"/>
          </p:nvPr>
        </p:nvSpPr>
        <p:spPr/>
        <p:txBody>
          <a:bodyPr/>
          <a:lstStyle/>
          <a:p>
            <a:fld id="{9083F240-2B89-434C-B7CF-9EF477DB1205}" type="slidenum">
              <a:rPr lang="en-IL" smtClean="0"/>
              <a:t>37</a:t>
            </a:fld>
            <a:endParaRPr lang="en-IL"/>
          </a:p>
        </p:txBody>
      </p:sp>
    </p:spTree>
    <p:extLst>
      <p:ext uri="{BB962C8B-B14F-4D97-AF65-F5344CB8AC3E}">
        <p14:creationId xmlns:p14="http://schemas.microsoft.com/office/powerpoint/2010/main" val="40801126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FA310-9AD7-4BE3-8CEA-5337D3FE4F9C}"/>
              </a:ext>
            </a:extLst>
          </p:cNvPr>
          <p:cNvSpPr>
            <a:spLocks noGrp="1"/>
          </p:cNvSpPr>
          <p:nvPr>
            <p:ph type="title"/>
          </p:nvPr>
        </p:nvSpPr>
        <p:spPr/>
        <p:txBody>
          <a:bodyPr/>
          <a:lstStyle/>
          <a:p>
            <a:r>
              <a:rPr lang="en-US" dirty="0"/>
              <a:t>Text preprocessing methods:</a:t>
            </a:r>
            <a:br>
              <a:rPr lang="en-US" dirty="0"/>
            </a:br>
            <a:r>
              <a:rPr lang="en-US" sz="3600" i="1" dirty="0"/>
              <a:t>Stemming, example</a:t>
            </a:r>
            <a:endParaRPr lang="en-IL" dirty="0"/>
          </a:p>
        </p:txBody>
      </p:sp>
      <p:sp>
        <p:nvSpPr>
          <p:cNvPr id="3" name="Content Placeholder 2">
            <a:extLst>
              <a:ext uri="{FF2B5EF4-FFF2-40B4-BE49-F238E27FC236}">
                <a16:creationId xmlns:a16="http://schemas.microsoft.com/office/drawing/2014/main" id="{0A420CAA-E6D6-4B4A-9B82-C5D24E77CD57}"/>
              </a:ext>
            </a:extLst>
          </p:cNvPr>
          <p:cNvSpPr>
            <a:spLocks noGrp="1"/>
          </p:cNvSpPr>
          <p:nvPr>
            <p:ph idx="1"/>
          </p:nvPr>
        </p:nvSpPr>
        <p:spPr/>
        <p:txBody>
          <a:bodyPr/>
          <a:lstStyle/>
          <a:p>
            <a:endParaRPr lang="en-IL"/>
          </a:p>
        </p:txBody>
      </p:sp>
      <p:pic>
        <p:nvPicPr>
          <p:cNvPr id="5" name="Picture 4">
            <a:extLst>
              <a:ext uri="{FF2B5EF4-FFF2-40B4-BE49-F238E27FC236}">
                <a16:creationId xmlns:a16="http://schemas.microsoft.com/office/drawing/2014/main" id="{00DD6452-2873-419B-A885-914FE4647E48}"/>
              </a:ext>
            </a:extLst>
          </p:cNvPr>
          <p:cNvPicPr>
            <a:picLocks noChangeAspect="1"/>
          </p:cNvPicPr>
          <p:nvPr/>
        </p:nvPicPr>
        <p:blipFill>
          <a:blip r:embed="rId3"/>
          <a:stretch>
            <a:fillRect/>
          </a:stretch>
        </p:blipFill>
        <p:spPr>
          <a:xfrm>
            <a:off x="913439" y="1881110"/>
            <a:ext cx="9051226" cy="4795200"/>
          </a:xfrm>
          <a:prstGeom prst="rect">
            <a:avLst/>
          </a:prstGeom>
        </p:spPr>
      </p:pic>
      <p:sp>
        <p:nvSpPr>
          <p:cNvPr id="4" name="Slide Number Placeholder 3">
            <a:extLst>
              <a:ext uri="{FF2B5EF4-FFF2-40B4-BE49-F238E27FC236}">
                <a16:creationId xmlns:a16="http://schemas.microsoft.com/office/drawing/2014/main" id="{466905D5-698F-42C8-B86D-4975F90AEFFE}"/>
              </a:ext>
            </a:extLst>
          </p:cNvPr>
          <p:cNvSpPr>
            <a:spLocks noGrp="1"/>
          </p:cNvSpPr>
          <p:nvPr>
            <p:ph type="sldNum" sz="quarter" idx="12"/>
          </p:nvPr>
        </p:nvSpPr>
        <p:spPr/>
        <p:txBody>
          <a:bodyPr/>
          <a:lstStyle/>
          <a:p>
            <a:fld id="{9083F240-2B89-434C-B7CF-9EF477DB1205}" type="slidenum">
              <a:rPr lang="en-IL" smtClean="0"/>
              <a:t>38</a:t>
            </a:fld>
            <a:endParaRPr lang="en-IL"/>
          </a:p>
        </p:txBody>
      </p:sp>
    </p:spTree>
    <p:extLst>
      <p:ext uri="{BB962C8B-B14F-4D97-AF65-F5344CB8AC3E}">
        <p14:creationId xmlns:p14="http://schemas.microsoft.com/office/powerpoint/2010/main" val="6473214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FA310-9AD7-4BE3-8CEA-5337D3FE4F9C}"/>
              </a:ext>
            </a:extLst>
          </p:cNvPr>
          <p:cNvSpPr>
            <a:spLocks noGrp="1"/>
          </p:cNvSpPr>
          <p:nvPr>
            <p:ph type="title"/>
          </p:nvPr>
        </p:nvSpPr>
        <p:spPr/>
        <p:txBody>
          <a:bodyPr/>
          <a:lstStyle/>
          <a:p>
            <a:r>
              <a:rPr lang="en-US" dirty="0"/>
              <a:t>Text preprocessing methods:</a:t>
            </a:r>
            <a:br>
              <a:rPr lang="en-US" dirty="0"/>
            </a:br>
            <a:r>
              <a:rPr lang="en-US" sz="3600" i="1" dirty="0" err="1"/>
              <a:t>Synonymization</a:t>
            </a:r>
            <a:endParaRPr lang="en-IL" dirty="0"/>
          </a:p>
        </p:txBody>
      </p:sp>
      <p:sp>
        <p:nvSpPr>
          <p:cNvPr id="3" name="Content Placeholder 2">
            <a:extLst>
              <a:ext uri="{FF2B5EF4-FFF2-40B4-BE49-F238E27FC236}">
                <a16:creationId xmlns:a16="http://schemas.microsoft.com/office/drawing/2014/main" id="{0A420CAA-E6D6-4B4A-9B82-C5D24E77CD57}"/>
              </a:ext>
            </a:extLst>
          </p:cNvPr>
          <p:cNvSpPr>
            <a:spLocks noGrp="1"/>
          </p:cNvSpPr>
          <p:nvPr>
            <p:ph idx="1"/>
          </p:nvPr>
        </p:nvSpPr>
        <p:spPr>
          <a:xfrm>
            <a:off x="838200" y="2442753"/>
            <a:ext cx="10515600" cy="3734209"/>
          </a:xfrm>
        </p:spPr>
        <p:txBody>
          <a:bodyPr>
            <a:normAutofit/>
          </a:bodyPr>
          <a:lstStyle/>
          <a:p>
            <a:r>
              <a:rPr lang="en-US" dirty="0"/>
              <a:t>A </a:t>
            </a:r>
            <a:r>
              <a:rPr lang="en-US" b="1" i="1" dirty="0"/>
              <a:t>synonym</a:t>
            </a:r>
            <a:r>
              <a:rPr lang="en-US" dirty="0"/>
              <a:t> is a word or phrase that means the same as another word or phrase in the same language. </a:t>
            </a:r>
          </a:p>
          <a:p>
            <a:r>
              <a:rPr lang="en-US" dirty="0"/>
              <a:t>Methods for synonym discovery range from automatic to list-based.</a:t>
            </a:r>
          </a:p>
          <a:p>
            <a:pPr lvl="1"/>
            <a:r>
              <a:rPr lang="en-US" dirty="0"/>
              <a:t>The automatic method relies on the expectation that similar words appear in a similar context.</a:t>
            </a:r>
          </a:p>
          <a:p>
            <a:pPr lvl="1"/>
            <a:r>
              <a:rPr lang="en-US" dirty="0"/>
              <a:t>List-based can use WordNet or a similar tool</a:t>
            </a:r>
            <a:r>
              <a:rPr lang="en-US" sz="2600" dirty="0"/>
              <a:t>.</a:t>
            </a:r>
            <a:endParaRPr lang="en-IL" sz="2600" dirty="0"/>
          </a:p>
          <a:p>
            <a:pPr lvl="1"/>
            <a:endParaRPr lang="en-US" dirty="0"/>
          </a:p>
          <a:p>
            <a:pPr marL="0" indent="0">
              <a:buNone/>
            </a:pPr>
            <a:endParaRPr lang="en-IL" dirty="0"/>
          </a:p>
        </p:txBody>
      </p:sp>
      <p:sp>
        <p:nvSpPr>
          <p:cNvPr id="4" name="AutoShape 2" descr="Image result for synonym">
            <a:extLst>
              <a:ext uri="{FF2B5EF4-FFF2-40B4-BE49-F238E27FC236}">
                <a16:creationId xmlns:a16="http://schemas.microsoft.com/office/drawing/2014/main" id="{2B07E3C3-9FA2-4E1A-973B-5D6FF6BBA68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L"/>
          </a:p>
        </p:txBody>
      </p:sp>
      <p:pic>
        <p:nvPicPr>
          <p:cNvPr id="10244" name="Picture 4" descr="Image result for synonym">
            <a:extLst>
              <a:ext uri="{FF2B5EF4-FFF2-40B4-BE49-F238E27FC236}">
                <a16:creationId xmlns:a16="http://schemas.microsoft.com/office/drawing/2014/main" id="{FC955C33-72FC-48D4-B436-1181F360E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8847" y="8304"/>
            <a:ext cx="4159103" cy="231924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Image result for similar">
            <a:extLst>
              <a:ext uri="{FF2B5EF4-FFF2-40B4-BE49-F238E27FC236}">
                <a16:creationId xmlns:a16="http://schemas.microsoft.com/office/drawing/2014/main" id="{18CDAB1C-C4AF-4B1C-A626-1F2D0AE6BB7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140" t="-2" r="12520" b="5714"/>
          <a:stretch/>
        </p:blipFill>
        <p:spPr bwMode="auto">
          <a:xfrm>
            <a:off x="8899636" y="4102843"/>
            <a:ext cx="2943280" cy="239003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78EF6578-08F2-4062-BC22-C746F616D209}"/>
              </a:ext>
            </a:extLst>
          </p:cNvPr>
          <p:cNvSpPr>
            <a:spLocks noGrp="1"/>
          </p:cNvSpPr>
          <p:nvPr>
            <p:ph type="sldNum" sz="quarter" idx="12"/>
          </p:nvPr>
        </p:nvSpPr>
        <p:spPr/>
        <p:txBody>
          <a:bodyPr/>
          <a:lstStyle/>
          <a:p>
            <a:fld id="{9083F240-2B89-434C-B7CF-9EF477DB1205}" type="slidenum">
              <a:rPr lang="en-IL" smtClean="0"/>
              <a:t>39</a:t>
            </a:fld>
            <a:endParaRPr lang="en-IL"/>
          </a:p>
        </p:txBody>
      </p:sp>
    </p:spTree>
    <p:extLst>
      <p:ext uri="{BB962C8B-B14F-4D97-AF65-F5344CB8AC3E}">
        <p14:creationId xmlns:p14="http://schemas.microsoft.com/office/powerpoint/2010/main" val="2900842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1981200" y="274637"/>
            <a:ext cx="8229600" cy="1143000"/>
          </a:xfrm>
          <a:prstGeom prst="rect">
            <a:avLst/>
          </a:prstGeom>
          <a:noFill/>
          <a:ln>
            <a:noFill/>
          </a:ln>
        </p:spPr>
        <p:txBody>
          <a:bodyPr vert="horz" lIns="91425" tIns="45700" rIns="91425" bIns="45700" rtlCol="0" anchor="ctr" anchorCtr="0">
            <a:noAutofit/>
          </a:bodyPr>
          <a:lstStyle/>
          <a:p>
            <a:endParaRPr/>
          </a:p>
        </p:txBody>
      </p:sp>
      <p:sp>
        <p:nvSpPr>
          <p:cNvPr id="101" name="Shape 101"/>
          <p:cNvSpPr txBox="1">
            <a:spLocks noGrp="1"/>
          </p:cNvSpPr>
          <p:nvPr>
            <p:ph type="body" idx="1"/>
          </p:nvPr>
        </p:nvSpPr>
        <p:spPr>
          <a:xfrm>
            <a:off x="1981200" y="1600201"/>
            <a:ext cx="8229600" cy="4525963"/>
          </a:xfrm>
          <a:prstGeom prst="rect">
            <a:avLst/>
          </a:prstGeom>
          <a:noFill/>
          <a:ln>
            <a:noFill/>
          </a:ln>
        </p:spPr>
        <p:txBody>
          <a:bodyPr vert="horz" lIns="91425" tIns="45700" rIns="91425" bIns="45700" rtlCol="0" anchor="t" anchorCtr="0">
            <a:noAutofit/>
          </a:bodyPr>
          <a:lstStyle/>
          <a:p>
            <a:endParaRPr/>
          </a:p>
        </p:txBody>
      </p:sp>
      <p:sp>
        <p:nvSpPr>
          <p:cNvPr id="104" name="Shape 104"/>
          <p:cNvSpPr txBox="1">
            <a:spLocks noGrp="1"/>
          </p:cNvSpPr>
          <p:nvPr>
            <p:ph type="sldNum" idx="12"/>
          </p:nvPr>
        </p:nvSpPr>
        <p:spPr>
          <a:xfrm>
            <a:off x="8077201" y="6356351"/>
            <a:ext cx="2133599" cy="365125"/>
          </a:xfrm>
          <a:prstGeom prst="rect">
            <a:avLst/>
          </a:prstGeom>
          <a:noFill/>
          <a:ln>
            <a:noFill/>
          </a:ln>
        </p:spPr>
        <p:txBody>
          <a:bodyPr vert="horz" lIns="91425" tIns="45700" rIns="91425" bIns="45700" rtlCol="0" anchor="ctr" anchorCtr="0">
            <a:noAutofit/>
          </a:bodyPr>
          <a:lstStyle/>
          <a:p>
            <a:pPr>
              <a:buSzPct val="25000"/>
            </a:pPr>
            <a:r>
              <a:rPr lang="en-US"/>
              <a:t> </a:t>
            </a:r>
          </a:p>
        </p:txBody>
      </p:sp>
      <p:sp>
        <p:nvSpPr>
          <p:cNvPr id="105" name="Shape 105"/>
          <p:cNvSpPr/>
          <p:nvPr/>
        </p:nvSpPr>
        <p:spPr>
          <a:xfrm>
            <a:off x="1524000" y="12469"/>
            <a:ext cx="9097818" cy="6845531"/>
          </a:xfrm>
          <a:prstGeom prst="rect">
            <a:avLst/>
          </a:prstGeom>
          <a:blipFill>
            <a:blip r:embed="rId3"/>
            <a:stretch>
              <a:fillRect/>
            </a:stretch>
          </a:blipFill>
        </p:spPr>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FA310-9AD7-4BE3-8CEA-5337D3FE4F9C}"/>
              </a:ext>
            </a:extLst>
          </p:cNvPr>
          <p:cNvSpPr>
            <a:spLocks noGrp="1"/>
          </p:cNvSpPr>
          <p:nvPr>
            <p:ph type="title"/>
          </p:nvPr>
        </p:nvSpPr>
        <p:spPr/>
        <p:txBody>
          <a:bodyPr/>
          <a:lstStyle/>
          <a:p>
            <a:r>
              <a:rPr lang="en-US" dirty="0"/>
              <a:t>Text preprocessing methods:</a:t>
            </a:r>
            <a:br>
              <a:rPr lang="en-US" dirty="0"/>
            </a:br>
            <a:r>
              <a:rPr lang="en-US" sz="3600" i="1" dirty="0" err="1"/>
              <a:t>Synonymization</a:t>
            </a:r>
            <a:r>
              <a:rPr lang="en-US" sz="3600" i="1" dirty="0"/>
              <a:t>, example</a:t>
            </a:r>
            <a:endParaRPr lang="en-IL" dirty="0"/>
          </a:p>
        </p:txBody>
      </p:sp>
      <p:sp>
        <p:nvSpPr>
          <p:cNvPr id="3" name="Content Placeholder 2">
            <a:extLst>
              <a:ext uri="{FF2B5EF4-FFF2-40B4-BE49-F238E27FC236}">
                <a16:creationId xmlns:a16="http://schemas.microsoft.com/office/drawing/2014/main" id="{0A420CAA-E6D6-4B4A-9B82-C5D24E77CD57}"/>
              </a:ext>
            </a:extLst>
          </p:cNvPr>
          <p:cNvSpPr>
            <a:spLocks noGrp="1"/>
          </p:cNvSpPr>
          <p:nvPr>
            <p:ph idx="1"/>
          </p:nvPr>
        </p:nvSpPr>
        <p:spPr/>
        <p:txBody>
          <a:bodyPr/>
          <a:lstStyle/>
          <a:p>
            <a:r>
              <a:rPr lang="en-US" dirty="0">
                <a:hlinkClick r:id="rId2"/>
              </a:rPr>
              <a:t>https://www.englisch-hilfen.de/en/words/synonyms.htm</a:t>
            </a:r>
            <a:endParaRPr lang="en-IL" dirty="0"/>
          </a:p>
        </p:txBody>
      </p:sp>
      <p:pic>
        <p:nvPicPr>
          <p:cNvPr id="5" name="Picture 4">
            <a:extLst>
              <a:ext uri="{FF2B5EF4-FFF2-40B4-BE49-F238E27FC236}">
                <a16:creationId xmlns:a16="http://schemas.microsoft.com/office/drawing/2014/main" id="{974AA2EF-50FB-48E6-8EBF-834D9C6F352E}"/>
              </a:ext>
            </a:extLst>
          </p:cNvPr>
          <p:cNvPicPr>
            <a:picLocks noChangeAspect="1"/>
          </p:cNvPicPr>
          <p:nvPr/>
        </p:nvPicPr>
        <p:blipFill>
          <a:blip r:embed="rId3"/>
          <a:stretch>
            <a:fillRect/>
          </a:stretch>
        </p:blipFill>
        <p:spPr>
          <a:xfrm>
            <a:off x="3224388" y="2721935"/>
            <a:ext cx="5675063" cy="3163901"/>
          </a:xfrm>
          <a:prstGeom prst="rect">
            <a:avLst/>
          </a:prstGeom>
        </p:spPr>
      </p:pic>
      <p:sp>
        <p:nvSpPr>
          <p:cNvPr id="4" name="Slide Number Placeholder 3">
            <a:extLst>
              <a:ext uri="{FF2B5EF4-FFF2-40B4-BE49-F238E27FC236}">
                <a16:creationId xmlns:a16="http://schemas.microsoft.com/office/drawing/2014/main" id="{4382A47F-8115-4A9E-9047-E7B5B9877464}"/>
              </a:ext>
            </a:extLst>
          </p:cNvPr>
          <p:cNvSpPr>
            <a:spLocks noGrp="1"/>
          </p:cNvSpPr>
          <p:nvPr>
            <p:ph type="sldNum" sz="quarter" idx="12"/>
          </p:nvPr>
        </p:nvSpPr>
        <p:spPr/>
        <p:txBody>
          <a:bodyPr/>
          <a:lstStyle/>
          <a:p>
            <a:fld id="{9083F240-2B89-434C-B7CF-9EF477DB1205}" type="slidenum">
              <a:rPr lang="en-IL" smtClean="0"/>
              <a:t>40</a:t>
            </a:fld>
            <a:endParaRPr lang="en-IL"/>
          </a:p>
        </p:txBody>
      </p:sp>
    </p:spTree>
    <p:extLst>
      <p:ext uri="{BB962C8B-B14F-4D97-AF65-F5344CB8AC3E}">
        <p14:creationId xmlns:p14="http://schemas.microsoft.com/office/powerpoint/2010/main" val="15848932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FA310-9AD7-4BE3-8CEA-5337D3FE4F9C}"/>
              </a:ext>
            </a:extLst>
          </p:cNvPr>
          <p:cNvSpPr>
            <a:spLocks noGrp="1"/>
          </p:cNvSpPr>
          <p:nvPr>
            <p:ph type="title"/>
          </p:nvPr>
        </p:nvSpPr>
        <p:spPr/>
        <p:txBody>
          <a:bodyPr/>
          <a:lstStyle/>
          <a:p>
            <a:r>
              <a:rPr lang="en-US" dirty="0"/>
              <a:t>Text preprocessing methods:</a:t>
            </a:r>
            <a:br>
              <a:rPr lang="en-US" dirty="0"/>
            </a:br>
            <a:r>
              <a:rPr lang="en-US" sz="3600" i="1" dirty="0"/>
              <a:t>Word-sense disambiguation (WSD)</a:t>
            </a:r>
            <a:endParaRPr lang="en-IL" dirty="0"/>
          </a:p>
        </p:txBody>
      </p:sp>
      <p:sp>
        <p:nvSpPr>
          <p:cNvPr id="3" name="Content Placeholder 2">
            <a:extLst>
              <a:ext uri="{FF2B5EF4-FFF2-40B4-BE49-F238E27FC236}">
                <a16:creationId xmlns:a16="http://schemas.microsoft.com/office/drawing/2014/main" id="{0A420CAA-E6D6-4B4A-9B82-C5D24E77CD57}"/>
              </a:ext>
            </a:extLst>
          </p:cNvPr>
          <p:cNvSpPr>
            <a:spLocks noGrp="1"/>
          </p:cNvSpPr>
          <p:nvPr>
            <p:ph idx="1"/>
          </p:nvPr>
        </p:nvSpPr>
        <p:spPr>
          <a:xfrm>
            <a:off x="838200" y="2055813"/>
            <a:ext cx="10515600" cy="4121150"/>
          </a:xfrm>
        </p:spPr>
        <p:txBody>
          <a:bodyPr>
            <a:normAutofit/>
          </a:bodyPr>
          <a:lstStyle/>
          <a:p>
            <a:r>
              <a:rPr lang="en-US" dirty="0"/>
              <a:t>The process of identifying the meanings of</a:t>
            </a:r>
            <a:r>
              <a:rPr lang="ru-RU" dirty="0"/>
              <a:t> </a:t>
            </a:r>
            <a:r>
              <a:rPr lang="en-US" dirty="0"/>
              <a:t>words in context. </a:t>
            </a:r>
            <a:endParaRPr lang="ru-RU" dirty="0"/>
          </a:p>
          <a:p>
            <a:pPr lvl="1"/>
            <a:r>
              <a:rPr lang="en-US" sz="2600" dirty="0"/>
              <a:t>“bass” – a type of fish or tones of low frequency? </a:t>
            </a:r>
          </a:p>
          <a:p>
            <a:pPr lvl="1"/>
            <a:r>
              <a:rPr lang="en-US" sz="2600" dirty="0"/>
              <a:t>“dog” – a pet or a sausage?</a:t>
            </a:r>
          </a:p>
          <a:p>
            <a:endParaRPr lang="en-US" dirty="0"/>
          </a:p>
          <a:p>
            <a:r>
              <a:rPr lang="en-US" dirty="0"/>
              <a:t>WordNet is a large lexical</a:t>
            </a:r>
            <a:r>
              <a:rPr lang="ru-RU" dirty="0"/>
              <a:t> </a:t>
            </a:r>
            <a:r>
              <a:rPr lang="en-US" dirty="0"/>
              <a:t>database of English. </a:t>
            </a:r>
            <a:endParaRPr lang="ru-RU" dirty="0"/>
          </a:p>
          <a:p>
            <a:pPr lvl="1"/>
            <a:r>
              <a:rPr lang="en-US" sz="2600" dirty="0"/>
              <a:t>Words are grouped into sets</a:t>
            </a:r>
            <a:r>
              <a:rPr lang="ru-RU" sz="2600" dirty="0"/>
              <a:t> </a:t>
            </a:r>
            <a:r>
              <a:rPr lang="en-US" sz="2600" dirty="0"/>
              <a:t>of cognitive synonyms (</a:t>
            </a:r>
            <a:r>
              <a:rPr lang="en-US" sz="2600" i="1" dirty="0" err="1"/>
              <a:t>synsets</a:t>
            </a:r>
            <a:r>
              <a:rPr lang="en-US" sz="2600" dirty="0"/>
              <a:t>), each expressing a distinct concept.</a:t>
            </a:r>
            <a:endParaRPr lang="en-IL" sz="2600" dirty="0"/>
          </a:p>
        </p:txBody>
      </p:sp>
      <p:pic>
        <p:nvPicPr>
          <p:cNvPr id="11266" name="Picture 2" descr="Image result for disambiguation">
            <a:extLst>
              <a:ext uri="{FF2B5EF4-FFF2-40B4-BE49-F238E27FC236}">
                <a16:creationId xmlns:a16="http://schemas.microsoft.com/office/drawing/2014/main" id="{1507E873-2861-40DC-AB16-756999FC83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9271590" y="0"/>
            <a:ext cx="2920409" cy="232256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ABD4774E-468D-4FDF-A5DE-90867208401E}"/>
              </a:ext>
            </a:extLst>
          </p:cNvPr>
          <p:cNvSpPr>
            <a:spLocks noGrp="1"/>
          </p:cNvSpPr>
          <p:nvPr>
            <p:ph type="sldNum" sz="quarter" idx="12"/>
          </p:nvPr>
        </p:nvSpPr>
        <p:spPr/>
        <p:txBody>
          <a:bodyPr/>
          <a:lstStyle/>
          <a:p>
            <a:fld id="{9083F240-2B89-434C-B7CF-9EF477DB1205}" type="slidenum">
              <a:rPr lang="en-IL" smtClean="0"/>
              <a:t>41</a:t>
            </a:fld>
            <a:endParaRPr lang="en-IL"/>
          </a:p>
        </p:txBody>
      </p:sp>
    </p:spTree>
    <p:extLst>
      <p:ext uri="{BB962C8B-B14F-4D97-AF65-F5344CB8AC3E}">
        <p14:creationId xmlns:p14="http://schemas.microsoft.com/office/powerpoint/2010/main" val="17272821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FA310-9AD7-4BE3-8CEA-5337D3FE4F9C}"/>
              </a:ext>
            </a:extLst>
          </p:cNvPr>
          <p:cNvSpPr>
            <a:spLocks noGrp="1"/>
          </p:cNvSpPr>
          <p:nvPr>
            <p:ph type="title"/>
          </p:nvPr>
        </p:nvSpPr>
        <p:spPr>
          <a:xfrm>
            <a:off x="838200" y="365125"/>
            <a:ext cx="10515600" cy="1685348"/>
          </a:xfrm>
        </p:spPr>
        <p:txBody>
          <a:bodyPr>
            <a:normAutofit/>
          </a:bodyPr>
          <a:lstStyle/>
          <a:p>
            <a:r>
              <a:rPr lang="en-US" dirty="0"/>
              <a:t>Text preprocessing</a:t>
            </a:r>
            <a:r>
              <a:rPr lang="ru-RU" dirty="0"/>
              <a:t>:</a:t>
            </a:r>
            <a:br>
              <a:rPr lang="en-US" dirty="0"/>
            </a:br>
            <a:r>
              <a:rPr lang="en-US" sz="3600" i="1" dirty="0"/>
              <a:t>Word-sense disambiguation, </a:t>
            </a:r>
            <a:br>
              <a:rPr lang="ru-RU" sz="3600" i="1" dirty="0"/>
            </a:br>
            <a:r>
              <a:rPr lang="en-US" sz="3600" i="1" dirty="0"/>
              <a:t>example</a:t>
            </a:r>
            <a:endParaRPr lang="en-IL" dirty="0"/>
          </a:p>
        </p:txBody>
      </p:sp>
      <p:sp>
        <p:nvSpPr>
          <p:cNvPr id="3" name="Content Placeholder 2">
            <a:extLst>
              <a:ext uri="{FF2B5EF4-FFF2-40B4-BE49-F238E27FC236}">
                <a16:creationId xmlns:a16="http://schemas.microsoft.com/office/drawing/2014/main" id="{0A420CAA-E6D6-4B4A-9B82-C5D24E77CD57}"/>
              </a:ext>
            </a:extLst>
          </p:cNvPr>
          <p:cNvSpPr>
            <a:spLocks noGrp="1"/>
          </p:cNvSpPr>
          <p:nvPr>
            <p:ph idx="1"/>
          </p:nvPr>
        </p:nvSpPr>
        <p:spPr>
          <a:xfrm>
            <a:off x="0" y="2133599"/>
            <a:ext cx="11353800" cy="4043363"/>
          </a:xfrm>
        </p:spPr>
        <p:txBody>
          <a:bodyPr>
            <a:normAutofit/>
          </a:bodyPr>
          <a:lstStyle/>
          <a:p>
            <a:r>
              <a:rPr lang="en-US" sz="2400" dirty="0">
                <a:hlinkClick r:id="rId2"/>
              </a:rPr>
              <a:t>http://wordnetweb.princeton.edu/perl/webwn</a:t>
            </a:r>
            <a:endParaRPr lang="en-IL" sz="2400" dirty="0"/>
          </a:p>
        </p:txBody>
      </p:sp>
      <p:pic>
        <p:nvPicPr>
          <p:cNvPr id="4" name="Picture 3">
            <a:extLst>
              <a:ext uri="{FF2B5EF4-FFF2-40B4-BE49-F238E27FC236}">
                <a16:creationId xmlns:a16="http://schemas.microsoft.com/office/drawing/2014/main" id="{B0030047-9DC6-474B-86C8-1BC563E2B18A}"/>
              </a:ext>
            </a:extLst>
          </p:cNvPr>
          <p:cNvPicPr>
            <a:picLocks noChangeAspect="1"/>
          </p:cNvPicPr>
          <p:nvPr/>
        </p:nvPicPr>
        <p:blipFill>
          <a:blip r:embed="rId3"/>
          <a:stretch>
            <a:fillRect/>
          </a:stretch>
        </p:blipFill>
        <p:spPr>
          <a:xfrm>
            <a:off x="6479250" y="0"/>
            <a:ext cx="5712750" cy="6858000"/>
          </a:xfrm>
          <a:prstGeom prst="rect">
            <a:avLst/>
          </a:prstGeom>
        </p:spPr>
      </p:pic>
      <p:sp>
        <p:nvSpPr>
          <p:cNvPr id="5" name="Slide Number Placeholder 4">
            <a:extLst>
              <a:ext uri="{FF2B5EF4-FFF2-40B4-BE49-F238E27FC236}">
                <a16:creationId xmlns:a16="http://schemas.microsoft.com/office/drawing/2014/main" id="{386F115A-0AA1-4A8D-A9CF-E702399DEB6A}"/>
              </a:ext>
            </a:extLst>
          </p:cNvPr>
          <p:cNvSpPr>
            <a:spLocks noGrp="1"/>
          </p:cNvSpPr>
          <p:nvPr>
            <p:ph type="sldNum" sz="quarter" idx="12"/>
          </p:nvPr>
        </p:nvSpPr>
        <p:spPr/>
        <p:txBody>
          <a:bodyPr/>
          <a:lstStyle/>
          <a:p>
            <a:fld id="{9083F240-2B89-434C-B7CF-9EF477DB1205}" type="slidenum">
              <a:rPr lang="en-IL" smtClean="0"/>
              <a:t>42</a:t>
            </a:fld>
            <a:endParaRPr lang="en-IL"/>
          </a:p>
        </p:txBody>
      </p:sp>
    </p:spTree>
    <p:extLst>
      <p:ext uri="{BB962C8B-B14F-4D97-AF65-F5344CB8AC3E}">
        <p14:creationId xmlns:p14="http://schemas.microsoft.com/office/powerpoint/2010/main" val="1021415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See the source image">
            <a:extLst>
              <a:ext uri="{FF2B5EF4-FFF2-40B4-BE49-F238E27FC236}">
                <a16:creationId xmlns:a16="http://schemas.microsoft.com/office/drawing/2014/main" id="{DE32C79A-E3C4-4468-897D-B113C72735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2492" y="5569818"/>
            <a:ext cx="1616076" cy="12742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D710EDD-1ED5-4566-A2CF-E2A23DF4B5CE}"/>
              </a:ext>
            </a:extLst>
          </p:cNvPr>
          <p:cNvSpPr>
            <a:spLocks noGrp="1"/>
          </p:cNvSpPr>
          <p:nvPr>
            <p:ph type="title"/>
          </p:nvPr>
        </p:nvSpPr>
        <p:spPr/>
        <p:txBody>
          <a:bodyPr/>
          <a:lstStyle/>
          <a:p>
            <a:r>
              <a:rPr lang="en-US" dirty="0"/>
              <a:t>Text preprocessing methods:</a:t>
            </a:r>
            <a:br>
              <a:rPr lang="en-US" dirty="0"/>
            </a:br>
            <a:r>
              <a:rPr lang="en-US" sz="3600" i="1" dirty="0"/>
              <a:t>Named entity recognition (NER)</a:t>
            </a:r>
            <a:endParaRPr lang="en-IL" sz="3600" i="1" dirty="0"/>
          </a:p>
        </p:txBody>
      </p:sp>
      <p:sp>
        <p:nvSpPr>
          <p:cNvPr id="3" name="Content Placeholder 2">
            <a:extLst>
              <a:ext uri="{FF2B5EF4-FFF2-40B4-BE49-F238E27FC236}">
                <a16:creationId xmlns:a16="http://schemas.microsoft.com/office/drawing/2014/main" id="{6EB38594-116F-4F1B-B460-4BC0FE6A76F0}"/>
              </a:ext>
            </a:extLst>
          </p:cNvPr>
          <p:cNvSpPr>
            <a:spLocks noGrp="1"/>
          </p:cNvSpPr>
          <p:nvPr>
            <p:ph idx="1"/>
          </p:nvPr>
        </p:nvSpPr>
        <p:spPr>
          <a:xfrm>
            <a:off x="838200" y="1944399"/>
            <a:ext cx="10515600" cy="4232563"/>
          </a:xfrm>
        </p:spPr>
        <p:txBody>
          <a:bodyPr>
            <a:normAutofit/>
          </a:bodyPr>
          <a:lstStyle/>
          <a:p>
            <a:r>
              <a:rPr lang="en-US" dirty="0"/>
              <a:t>NER seeks to locate and classify named entities in text into predefined categories such as the </a:t>
            </a:r>
          </a:p>
          <a:p>
            <a:pPr lvl="1"/>
            <a:r>
              <a:rPr lang="en-US" dirty="0"/>
              <a:t>names of persons, </a:t>
            </a:r>
          </a:p>
          <a:p>
            <a:pPr lvl="1"/>
            <a:r>
              <a:rPr lang="en-US" dirty="0"/>
              <a:t>organizations, </a:t>
            </a:r>
          </a:p>
          <a:p>
            <a:pPr lvl="1"/>
            <a:r>
              <a:rPr lang="en-US" dirty="0"/>
              <a:t>locations, </a:t>
            </a:r>
          </a:p>
          <a:p>
            <a:pPr lvl="1"/>
            <a:r>
              <a:rPr lang="en-US" dirty="0"/>
              <a:t>expressions of times, </a:t>
            </a:r>
          </a:p>
          <a:p>
            <a:pPr lvl="1"/>
            <a:r>
              <a:rPr lang="en-US" dirty="0"/>
              <a:t>quantities, etc. </a:t>
            </a:r>
          </a:p>
          <a:p>
            <a:endParaRPr lang="en-US" dirty="0"/>
          </a:p>
          <a:p>
            <a:r>
              <a:rPr lang="en-US" dirty="0"/>
              <a:t>handcrafted rules -&gt; </a:t>
            </a:r>
            <a:r>
              <a:rPr lang="en-US" i="1" dirty="0"/>
              <a:t>supervised learning</a:t>
            </a:r>
            <a:endParaRPr lang="en-US" dirty="0"/>
          </a:p>
        </p:txBody>
      </p:sp>
      <p:pic>
        <p:nvPicPr>
          <p:cNvPr id="12290" name="Picture 2" descr="Image result for name entity">
            <a:extLst>
              <a:ext uri="{FF2B5EF4-FFF2-40B4-BE49-F238E27FC236}">
                <a16:creationId xmlns:a16="http://schemas.microsoft.com/office/drawing/2014/main" id="{9FCBE44A-7EAA-4101-A8A5-C5B2040A4D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0813" y="2481941"/>
            <a:ext cx="6786920" cy="2168435"/>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See the source image">
            <a:extLst>
              <a:ext uri="{FF2B5EF4-FFF2-40B4-BE49-F238E27FC236}">
                <a16:creationId xmlns:a16="http://schemas.microsoft.com/office/drawing/2014/main" id="{C8771AEE-CCFC-4671-B109-875559457D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6797" y="5698008"/>
            <a:ext cx="1512616" cy="101783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ABD39651-F75A-4730-BAEA-6E8CDA4CC80A}"/>
              </a:ext>
            </a:extLst>
          </p:cNvPr>
          <p:cNvSpPr>
            <a:spLocks noGrp="1"/>
          </p:cNvSpPr>
          <p:nvPr>
            <p:ph type="sldNum" sz="quarter" idx="12"/>
          </p:nvPr>
        </p:nvSpPr>
        <p:spPr/>
        <p:txBody>
          <a:bodyPr/>
          <a:lstStyle/>
          <a:p>
            <a:fld id="{9083F240-2B89-434C-B7CF-9EF477DB1205}" type="slidenum">
              <a:rPr lang="en-IL" smtClean="0"/>
              <a:t>43</a:t>
            </a:fld>
            <a:endParaRPr lang="en-IL"/>
          </a:p>
        </p:txBody>
      </p:sp>
    </p:spTree>
    <p:extLst>
      <p:ext uri="{BB962C8B-B14F-4D97-AF65-F5344CB8AC3E}">
        <p14:creationId xmlns:p14="http://schemas.microsoft.com/office/powerpoint/2010/main" val="39008096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10EDD-1ED5-4566-A2CF-E2A23DF4B5CE}"/>
              </a:ext>
            </a:extLst>
          </p:cNvPr>
          <p:cNvSpPr>
            <a:spLocks noGrp="1"/>
          </p:cNvSpPr>
          <p:nvPr>
            <p:ph type="title"/>
          </p:nvPr>
        </p:nvSpPr>
        <p:spPr/>
        <p:txBody>
          <a:bodyPr/>
          <a:lstStyle/>
          <a:p>
            <a:r>
              <a:rPr lang="en-US" dirty="0"/>
              <a:t>Text preprocessing methods:</a:t>
            </a:r>
            <a:br>
              <a:rPr lang="en-US" dirty="0"/>
            </a:br>
            <a:r>
              <a:rPr lang="en-US" sz="3600" i="1" dirty="0"/>
              <a:t>NER</a:t>
            </a:r>
            <a:r>
              <a:rPr lang="ru-RU" sz="3600" i="1" dirty="0"/>
              <a:t>, </a:t>
            </a:r>
            <a:r>
              <a:rPr lang="en-US" sz="3600" i="1" dirty="0"/>
              <a:t>example</a:t>
            </a:r>
            <a:endParaRPr lang="en-IL" sz="3600" i="1" dirty="0"/>
          </a:p>
        </p:txBody>
      </p:sp>
      <p:sp>
        <p:nvSpPr>
          <p:cNvPr id="3" name="Content Placeholder 2">
            <a:extLst>
              <a:ext uri="{FF2B5EF4-FFF2-40B4-BE49-F238E27FC236}">
                <a16:creationId xmlns:a16="http://schemas.microsoft.com/office/drawing/2014/main" id="{6EB38594-116F-4F1B-B460-4BC0FE6A76F0}"/>
              </a:ext>
            </a:extLst>
          </p:cNvPr>
          <p:cNvSpPr>
            <a:spLocks noGrp="1"/>
          </p:cNvSpPr>
          <p:nvPr>
            <p:ph idx="1"/>
          </p:nvPr>
        </p:nvSpPr>
        <p:spPr>
          <a:xfrm>
            <a:off x="838200" y="1944399"/>
            <a:ext cx="10515600" cy="4232563"/>
          </a:xfrm>
        </p:spPr>
        <p:txBody>
          <a:bodyPr/>
          <a:lstStyle/>
          <a:p>
            <a:r>
              <a:rPr lang="en-US" dirty="0">
                <a:hlinkClick r:id="rId2"/>
              </a:rPr>
              <a:t>http://corenlp.run/</a:t>
            </a:r>
            <a:endParaRPr lang="en-IL" dirty="0"/>
          </a:p>
        </p:txBody>
      </p:sp>
      <p:pic>
        <p:nvPicPr>
          <p:cNvPr id="5" name="Picture 4">
            <a:extLst>
              <a:ext uri="{FF2B5EF4-FFF2-40B4-BE49-F238E27FC236}">
                <a16:creationId xmlns:a16="http://schemas.microsoft.com/office/drawing/2014/main" id="{F0494AE8-A2E5-43E2-9895-6D50AC049A6B}"/>
              </a:ext>
            </a:extLst>
          </p:cNvPr>
          <p:cNvPicPr>
            <a:picLocks noChangeAspect="1"/>
          </p:cNvPicPr>
          <p:nvPr/>
        </p:nvPicPr>
        <p:blipFill>
          <a:blip r:embed="rId3"/>
          <a:stretch>
            <a:fillRect/>
          </a:stretch>
        </p:blipFill>
        <p:spPr>
          <a:xfrm>
            <a:off x="293556" y="3056920"/>
            <a:ext cx="11806475" cy="2307560"/>
          </a:xfrm>
          <a:prstGeom prst="rect">
            <a:avLst/>
          </a:prstGeom>
        </p:spPr>
      </p:pic>
      <p:sp>
        <p:nvSpPr>
          <p:cNvPr id="4" name="Slide Number Placeholder 3">
            <a:extLst>
              <a:ext uri="{FF2B5EF4-FFF2-40B4-BE49-F238E27FC236}">
                <a16:creationId xmlns:a16="http://schemas.microsoft.com/office/drawing/2014/main" id="{FB89477D-4E1E-4C35-94A0-589814E32B0E}"/>
              </a:ext>
            </a:extLst>
          </p:cNvPr>
          <p:cNvSpPr>
            <a:spLocks noGrp="1"/>
          </p:cNvSpPr>
          <p:nvPr>
            <p:ph type="sldNum" sz="quarter" idx="12"/>
          </p:nvPr>
        </p:nvSpPr>
        <p:spPr/>
        <p:txBody>
          <a:bodyPr/>
          <a:lstStyle/>
          <a:p>
            <a:fld id="{9083F240-2B89-434C-B7CF-9EF477DB1205}" type="slidenum">
              <a:rPr lang="en-IL" smtClean="0"/>
              <a:t>44</a:t>
            </a:fld>
            <a:endParaRPr lang="en-IL"/>
          </a:p>
        </p:txBody>
      </p:sp>
    </p:spTree>
    <p:extLst>
      <p:ext uri="{BB962C8B-B14F-4D97-AF65-F5344CB8AC3E}">
        <p14:creationId xmlns:p14="http://schemas.microsoft.com/office/powerpoint/2010/main" val="42146586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10EDD-1ED5-4566-A2CF-E2A23DF4B5CE}"/>
              </a:ext>
            </a:extLst>
          </p:cNvPr>
          <p:cNvSpPr>
            <a:spLocks noGrp="1"/>
          </p:cNvSpPr>
          <p:nvPr>
            <p:ph type="title"/>
          </p:nvPr>
        </p:nvSpPr>
        <p:spPr/>
        <p:txBody>
          <a:bodyPr/>
          <a:lstStyle/>
          <a:p>
            <a:r>
              <a:rPr lang="en-US" dirty="0"/>
              <a:t>Text preprocessing methods:</a:t>
            </a:r>
            <a:br>
              <a:rPr lang="en-US" dirty="0"/>
            </a:br>
            <a:r>
              <a:rPr lang="en-US" sz="3600" i="1" dirty="0"/>
              <a:t>POS tagging</a:t>
            </a:r>
            <a:endParaRPr lang="en-IL" sz="3600" i="1" dirty="0"/>
          </a:p>
        </p:txBody>
      </p:sp>
      <p:sp>
        <p:nvSpPr>
          <p:cNvPr id="3" name="Content Placeholder 2">
            <a:extLst>
              <a:ext uri="{FF2B5EF4-FFF2-40B4-BE49-F238E27FC236}">
                <a16:creationId xmlns:a16="http://schemas.microsoft.com/office/drawing/2014/main" id="{6EB38594-116F-4F1B-B460-4BC0FE6A76F0}"/>
              </a:ext>
            </a:extLst>
          </p:cNvPr>
          <p:cNvSpPr>
            <a:spLocks noGrp="1"/>
          </p:cNvSpPr>
          <p:nvPr>
            <p:ph idx="1"/>
          </p:nvPr>
        </p:nvSpPr>
        <p:spPr>
          <a:xfrm>
            <a:off x="838200" y="2051845"/>
            <a:ext cx="10515600" cy="4806155"/>
          </a:xfrm>
        </p:spPr>
        <p:txBody>
          <a:bodyPr>
            <a:normAutofit lnSpcReduction="10000"/>
          </a:bodyPr>
          <a:lstStyle/>
          <a:p>
            <a:pPr marL="0" indent="0">
              <a:buNone/>
            </a:pPr>
            <a:r>
              <a:rPr lang="en-US" dirty="0"/>
              <a:t>The annotation of words with the appropriate POS tags based on the context in which they appear. </a:t>
            </a:r>
          </a:p>
          <a:p>
            <a:r>
              <a:rPr lang="en-US" sz="2600" dirty="0"/>
              <a:t>Tags for POS divide words into categories based on the role they play in the sentence in which they appear.</a:t>
            </a:r>
          </a:p>
          <a:p>
            <a:r>
              <a:rPr lang="en-US" sz="2600" dirty="0"/>
              <a:t>The most common set of tags contains 7 different tags:</a:t>
            </a:r>
          </a:p>
          <a:p>
            <a:pPr lvl="1"/>
            <a:r>
              <a:rPr lang="en-US" dirty="0"/>
              <a:t>article, </a:t>
            </a:r>
          </a:p>
          <a:p>
            <a:pPr lvl="1"/>
            <a:r>
              <a:rPr lang="en-US" dirty="0"/>
              <a:t>noun, </a:t>
            </a:r>
          </a:p>
          <a:p>
            <a:pPr lvl="1"/>
            <a:r>
              <a:rPr lang="en-US" dirty="0"/>
              <a:t>verb, </a:t>
            </a:r>
          </a:p>
          <a:p>
            <a:pPr lvl="1"/>
            <a:r>
              <a:rPr lang="en-US" dirty="0"/>
              <a:t>adjective, </a:t>
            </a:r>
          </a:p>
          <a:p>
            <a:pPr lvl="1"/>
            <a:r>
              <a:rPr lang="en-US" dirty="0"/>
              <a:t>preposition, </a:t>
            </a:r>
          </a:p>
          <a:p>
            <a:pPr lvl="1"/>
            <a:r>
              <a:rPr lang="en-US" dirty="0"/>
              <a:t>number, and </a:t>
            </a:r>
          </a:p>
          <a:p>
            <a:pPr lvl="1"/>
            <a:r>
              <a:rPr lang="en-US" dirty="0"/>
              <a:t>pronoun.</a:t>
            </a:r>
            <a:endParaRPr lang="en-IL" dirty="0"/>
          </a:p>
        </p:txBody>
      </p:sp>
      <p:pic>
        <p:nvPicPr>
          <p:cNvPr id="13314" name="Picture 2" descr="Related image">
            <a:extLst>
              <a:ext uri="{FF2B5EF4-FFF2-40B4-BE49-F238E27FC236}">
                <a16:creationId xmlns:a16="http://schemas.microsoft.com/office/drawing/2014/main" id="{DC4BF072-0744-40C8-A127-4EEFF00D16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9924" y="3968"/>
            <a:ext cx="2332076" cy="200558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FF02522E-A135-44DE-A33B-0B4235E3967E}"/>
              </a:ext>
            </a:extLst>
          </p:cNvPr>
          <p:cNvSpPr>
            <a:spLocks noGrp="1"/>
          </p:cNvSpPr>
          <p:nvPr>
            <p:ph type="sldNum" sz="quarter" idx="12"/>
          </p:nvPr>
        </p:nvSpPr>
        <p:spPr/>
        <p:txBody>
          <a:bodyPr/>
          <a:lstStyle/>
          <a:p>
            <a:fld id="{9083F240-2B89-434C-B7CF-9EF477DB1205}" type="slidenum">
              <a:rPr lang="en-IL" smtClean="0"/>
              <a:t>45</a:t>
            </a:fld>
            <a:endParaRPr lang="en-IL"/>
          </a:p>
        </p:txBody>
      </p:sp>
    </p:spTree>
    <p:extLst>
      <p:ext uri="{BB962C8B-B14F-4D97-AF65-F5344CB8AC3E}">
        <p14:creationId xmlns:p14="http://schemas.microsoft.com/office/powerpoint/2010/main" val="35690874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10EDD-1ED5-4566-A2CF-E2A23DF4B5CE}"/>
              </a:ext>
            </a:extLst>
          </p:cNvPr>
          <p:cNvSpPr>
            <a:spLocks noGrp="1"/>
          </p:cNvSpPr>
          <p:nvPr>
            <p:ph type="title"/>
          </p:nvPr>
        </p:nvSpPr>
        <p:spPr/>
        <p:txBody>
          <a:bodyPr/>
          <a:lstStyle/>
          <a:p>
            <a:r>
              <a:rPr lang="en-US" dirty="0"/>
              <a:t>Text preprocessing methods:</a:t>
            </a:r>
            <a:br>
              <a:rPr lang="en-US" dirty="0"/>
            </a:br>
            <a:r>
              <a:rPr lang="en-US" sz="3600" i="1" dirty="0"/>
              <a:t>POS tagging</a:t>
            </a:r>
            <a:r>
              <a:rPr lang="ru-RU" sz="3600" i="1" dirty="0"/>
              <a:t>, </a:t>
            </a:r>
            <a:r>
              <a:rPr lang="en-US" sz="3600" i="1" dirty="0"/>
              <a:t>example</a:t>
            </a:r>
            <a:endParaRPr lang="en-IL" sz="3600" i="1" dirty="0"/>
          </a:p>
        </p:txBody>
      </p:sp>
      <p:sp>
        <p:nvSpPr>
          <p:cNvPr id="3" name="Content Placeholder 2">
            <a:extLst>
              <a:ext uri="{FF2B5EF4-FFF2-40B4-BE49-F238E27FC236}">
                <a16:creationId xmlns:a16="http://schemas.microsoft.com/office/drawing/2014/main" id="{6EB38594-116F-4F1B-B460-4BC0FE6A76F0}"/>
              </a:ext>
            </a:extLst>
          </p:cNvPr>
          <p:cNvSpPr>
            <a:spLocks noGrp="1"/>
          </p:cNvSpPr>
          <p:nvPr>
            <p:ph idx="1"/>
          </p:nvPr>
        </p:nvSpPr>
        <p:spPr>
          <a:xfrm>
            <a:off x="838200" y="1944399"/>
            <a:ext cx="10515600" cy="4232563"/>
          </a:xfrm>
        </p:spPr>
        <p:txBody>
          <a:bodyPr/>
          <a:lstStyle/>
          <a:p>
            <a:r>
              <a:rPr lang="en-US" dirty="0">
                <a:hlinkClick r:id="rId2"/>
              </a:rPr>
              <a:t>http://corenlp.run/</a:t>
            </a:r>
            <a:endParaRPr lang="en-IL" dirty="0"/>
          </a:p>
        </p:txBody>
      </p:sp>
      <p:pic>
        <p:nvPicPr>
          <p:cNvPr id="4" name="Picture 3">
            <a:extLst>
              <a:ext uri="{FF2B5EF4-FFF2-40B4-BE49-F238E27FC236}">
                <a16:creationId xmlns:a16="http://schemas.microsoft.com/office/drawing/2014/main" id="{64C8DC3C-AD85-4C5A-B89A-842C4B726A57}"/>
              </a:ext>
            </a:extLst>
          </p:cNvPr>
          <p:cNvPicPr>
            <a:picLocks noChangeAspect="1"/>
          </p:cNvPicPr>
          <p:nvPr/>
        </p:nvPicPr>
        <p:blipFill>
          <a:blip r:embed="rId3"/>
          <a:stretch>
            <a:fillRect/>
          </a:stretch>
        </p:blipFill>
        <p:spPr>
          <a:xfrm>
            <a:off x="4623" y="2832251"/>
            <a:ext cx="12147955" cy="2391383"/>
          </a:xfrm>
          <a:prstGeom prst="rect">
            <a:avLst/>
          </a:prstGeom>
        </p:spPr>
      </p:pic>
      <p:sp>
        <p:nvSpPr>
          <p:cNvPr id="5" name="Slide Number Placeholder 4">
            <a:extLst>
              <a:ext uri="{FF2B5EF4-FFF2-40B4-BE49-F238E27FC236}">
                <a16:creationId xmlns:a16="http://schemas.microsoft.com/office/drawing/2014/main" id="{FE697A4D-A0FB-4AC7-9A4E-A2294ADDE275}"/>
              </a:ext>
            </a:extLst>
          </p:cNvPr>
          <p:cNvSpPr>
            <a:spLocks noGrp="1"/>
          </p:cNvSpPr>
          <p:nvPr>
            <p:ph type="sldNum" sz="quarter" idx="12"/>
          </p:nvPr>
        </p:nvSpPr>
        <p:spPr/>
        <p:txBody>
          <a:bodyPr/>
          <a:lstStyle/>
          <a:p>
            <a:fld id="{9083F240-2B89-434C-B7CF-9EF477DB1205}" type="slidenum">
              <a:rPr lang="en-IL" smtClean="0"/>
              <a:t>46</a:t>
            </a:fld>
            <a:endParaRPr lang="en-IL"/>
          </a:p>
        </p:txBody>
      </p:sp>
    </p:spTree>
    <p:extLst>
      <p:ext uri="{BB962C8B-B14F-4D97-AF65-F5344CB8AC3E}">
        <p14:creationId xmlns:p14="http://schemas.microsoft.com/office/powerpoint/2010/main" val="24739705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FD1E8-8B26-4122-B342-C7E4B417D13D}"/>
              </a:ext>
            </a:extLst>
          </p:cNvPr>
          <p:cNvSpPr>
            <a:spLocks noGrp="1"/>
          </p:cNvSpPr>
          <p:nvPr>
            <p:ph type="title"/>
          </p:nvPr>
        </p:nvSpPr>
        <p:spPr/>
        <p:txBody>
          <a:bodyPr/>
          <a:lstStyle/>
          <a:p>
            <a:r>
              <a:rPr lang="en-US" dirty="0"/>
              <a:t>Evaluation of TA tasks</a:t>
            </a:r>
            <a:endParaRPr lang="en-IL" dirty="0"/>
          </a:p>
        </p:txBody>
      </p:sp>
      <p:sp>
        <p:nvSpPr>
          <p:cNvPr id="3" name="Content Placeholder 2">
            <a:extLst>
              <a:ext uri="{FF2B5EF4-FFF2-40B4-BE49-F238E27FC236}">
                <a16:creationId xmlns:a16="http://schemas.microsoft.com/office/drawing/2014/main" id="{15BDA732-D9DF-496D-A162-64FBAA631C48}"/>
              </a:ext>
            </a:extLst>
          </p:cNvPr>
          <p:cNvSpPr>
            <a:spLocks noGrp="1"/>
          </p:cNvSpPr>
          <p:nvPr>
            <p:ph idx="1"/>
          </p:nvPr>
        </p:nvSpPr>
        <p:spPr/>
        <p:txBody>
          <a:bodyPr>
            <a:normAutofit/>
          </a:bodyPr>
          <a:lstStyle/>
          <a:p>
            <a:r>
              <a:rPr lang="en-US" b="1" i="1" dirty="0"/>
              <a:t>Intrinsic</a:t>
            </a:r>
            <a:r>
              <a:rPr lang="en-US" dirty="0"/>
              <a:t> evaluation is the direct comparison of the generated results against gold standard (human-generated) data. </a:t>
            </a:r>
          </a:p>
          <a:p>
            <a:r>
              <a:rPr lang="en-US" b="1" i="1" dirty="0"/>
              <a:t>Extrinsic</a:t>
            </a:r>
            <a:r>
              <a:rPr lang="en-US" dirty="0"/>
              <a:t> evaluation is the indirect examination from the perspective of system’s effects on the performance of </a:t>
            </a:r>
            <a:r>
              <a:rPr lang="en-US" i="1" dirty="0"/>
              <a:t>another task</a:t>
            </a:r>
            <a:r>
              <a:rPr lang="en-US" dirty="0"/>
              <a:t>. </a:t>
            </a:r>
          </a:p>
          <a:p>
            <a:endParaRPr lang="en-US" b="1" i="1" dirty="0"/>
          </a:p>
          <a:p>
            <a:r>
              <a:rPr lang="en-US" b="1" i="1" dirty="0"/>
              <a:t>Automatic</a:t>
            </a:r>
            <a:r>
              <a:rPr lang="en-US" dirty="0"/>
              <a:t>  is performed by calculating quality metrics.</a:t>
            </a:r>
          </a:p>
          <a:p>
            <a:r>
              <a:rPr lang="en-US" b="1" i="1" dirty="0"/>
              <a:t>Manual </a:t>
            </a:r>
            <a:r>
              <a:rPr lang="en-US" dirty="0"/>
              <a:t>is performed by using human judgments.</a:t>
            </a:r>
          </a:p>
        </p:txBody>
      </p:sp>
      <p:pic>
        <p:nvPicPr>
          <p:cNvPr id="17410" name="Picture 2" descr="Image result for evaluation">
            <a:extLst>
              <a:ext uri="{FF2B5EF4-FFF2-40B4-BE49-F238E27FC236}">
                <a16:creationId xmlns:a16="http://schemas.microsoft.com/office/drawing/2014/main" id="{5B0C3FD2-6924-47C3-916D-4809011B82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0306" y="3949555"/>
            <a:ext cx="2831694" cy="290844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B036B2BA-BAAF-46DE-B886-7871F2ABE125}"/>
              </a:ext>
            </a:extLst>
          </p:cNvPr>
          <p:cNvSpPr>
            <a:spLocks noGrp="1"/>
          </p:cNvSpPr>
          <p:nvPr>
            <p:ph type="sldNum" sz="quarter" idx="12"/>
          </p:nvPr>
        </p:nvSpPr>
        <p:spPr/>
        <p:txBody>
          <a:bodyPr/>
          <a:lstStyle/>
          <a:p>
            <a:fld id="{9083F240-2B89-434C-B7CF-9EF477DB1205}" type="slidenum">
              <a:rPr lang="en-IL" smtClean="0"/>
              <a:t>47</a:t>
            </a:fld>
            <a:endParaRPr lang="en-IL"/>
          </a:p>
        </p:txBody>
      </p:sp>
    </p:spTree>
    <p:extLst>
      <p:ext uri="{BB962C8B-B14F-4D97-AF65-F5344CB8AC3E}">
        <p14:creationId xmlns:p14="http://schemas.microsoft.com/office/powerpoint/2010/main" val="31504900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FD1E8-8B26-4122-B342-C7E4B417D13D}"/>
              </a:ext>
            </a:extLst>
          </p:cNvPr>
          <p:cNvSpPr>
            <a:spLocks noGrp="1"/>
          </p:cNvSpPr>
          <p:nvPr>
            <p:ph type="title"/>
          </p:nvPr>
        </p:nvSpPr>
        <p:spPr/>
        <p:txBody>
          <a:bodyPr/>
          <a:lstStyle/>
          <a:p>
            <a:r>
              <a:rPr lang="en-US" dirty="0"/>
              <a:t>Evaluation of TA tasks:</a:t>
            </a:r>
            <a:br>
              <a:rPr lang="en-US" dirty="0"/>
            </a:br>
            <a:r>
              <a:rPr lang="en-US" sz="4000" i="1" dirty="0"/>
              <a:t>Automatic evaluation, metrics</a:t>
            </a:r>
            <a:endParaRPr lang="en-IL" i="1" dirty="0"/>
          </a:p>
        </p:txBody>
      </p:sp>
      <p:sp>
        <p:nvSpPr>
          <p:cNvPr id="3" name="Content Placeholder 2">
            <a:extLst>
              <a:ext uri="{FF2B5EF4-FFF2-40B4-BE49-F238E27FC236}">
                <a16:creationId xmlns:a16="http://schemas.microsoft.com/office/drawing/2014/main" id="{15BDA732-D9DF-496D-A162-64FBAA631C48}"/>
              </a:ext>
            </a:extLst>
          </p:cNvPr>
          <p:cNvSpPr>
            <a:spLocks noGrp="1"/>
          </p:cNvSpPr>
          <p:nvPr>
            <p:ph idx="1"/>
          </p:nvPr>
        </p:nvSpPr>
        <p:spPr/>
        <p:txBody>
          <a:bodyPr>
            <a:normAutofit/>
          </a:bodyPr>
          <a:lstStyle/>
          <a:p>
            <a:pPr marL="0" indent="0">
              <a:buNone/>
            </a:pPr>
            <a:r>
              <a:rPr lang="en-US" dirty="0"/>
              <a:t>The most frequently used metrics are: </a:t>
            </a:r>
          </a:p>
          <a:p>
            <a:r>
              <a:rPr lang="en-US" sz="2400" dirty="0"/>
              <a:t>True/False Positive/Negative (TP, FP, TN, FN), </a:t>
            </a:r>
          </a:p>
          <a:p>
            <a:r>
              <a:rPr lang="en-US" sz="2400" b="1" i="1" dirty="0"/>
              <a:t>Precision (P), </a:t>
            </a:r>
          </a:p>
          <a:p>
            <a:r>
              <a:rPr lang="en-US" sz="2400" b="1" i="1" dirty="0"/>
              <a:t>Recall (R)</a:t>
            </a:r>
            <a:r>
              <a:rPr lang="en-US" sz="2400" dirty="0"/>
              <a:t>, </a:t>
            </a:r>
          </a:p>
          <a:p>
            <a:r>
              <a:rPr lang="en-US" sz="2400" dirty="0"/>
              <a:t>F-measure, </a:t>
            </a:r>
          </a:p>
          <a:p>
            <a:r>
              <a:rPr lang="en-US" sz="2400" dirty="0"/>
              <a:t>Accuracy, </a:t>
            </a:r>
          </a:p>
          <a:p>
            <a:r>
              <a:rPr lang="en-US" sz="2400" dirty="0"/>
              <a:t>Area Under Curve (AUC), and </a:t>
            </a:r>
          </a:p>
          <a:p>
            <a:r>
              <a:rPr lang="en-US" sz="2400" dirty="0"/>
              <a:t>Perplexity (for evaluating probability models). </a:t>
            </a:r>
            <a:endParaRPr lang="en-IL" dirty="0"/>
          </a:p>
        </p:txBody>
      </p:sp>
      <p:pic>
        <p:nvPicPr>
          <p:cNvPr id="11266" name="Picture 2" descr="See the source image">
            <a:extLst>
              <a:ext uri="{FF2B5EF4-FFF2-40B4-BE49-F238E27FC236}">
                <a16:creationId xmlns:a16="http://schemas.microsoft.com/office/drawing/2014/main" id="{10209336-4122-451F-9944-C21DC6DF67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9637" y="29269"/>
            <a:ext cx="2974181" cy="223063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5600AB9-C3EC-4917-841A-12F62C408DBA}"/>
              </a:ext>
            </a:extLst>
          </p:cNvPr>
          <p:cNvSpPr>
            <a:spLocks noGrp="1"/>
          </p:cNvSpPr>
          <p:nvPr>
            <p:ph type="sldNum" sz="quarter" idx="12"/>
          </p:nvPr>
        </p:nvSpPr>
        <p:spPr/>
        <p:txBody>
          <a:bodyPr/>
          <a:lstStyle/>
          <a:p>
            <a:fld id="{9083F240-2B89-434C-B7CF-9EF477DB1205}" type="slidenum">
              <a:rPr lang="en-IL" smtClean="0"/>
              <a:t>48</a:t>
            </a:fld>
            <a:endParaRPr lang="en-IL"/>
          </a:p>
        </p:txBody>
      </p:sp>
    </p:spTree>
    <p:extLst>
      <p:ext uri="{BB962C8B-B14F-4D97-AF65-F5344CB8AC3E}">
        <p14:creationId xmlns:p14="http://schemas.microsoft.com/office/powerpoint/2010/main" val="3305393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See the source image">
            <a:extLst>
              <a:ext uri="{FF2B5EF4-FFF2-40B4-BE49-F238E27FC236}">
                <a16:creationId xmlns:a16="http://schemas.microsoft.com/office/drawing/2014/main" id="{9A986943-F300-4C15-A998-C9BA16C63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2160" y="608748"/>
            <a:ext cx="8251373" cy="61885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8CFD1E8-8B26-4122-B342-C7E4B417D13D}"/>
              </a:ext>
            </a:extLst>
          </p:cNvPr>
          <p:cNvSpPr>
            <a:spLocks noGrp="1"/>
          </p:cNvSpPr>
          <p:nvPr>
            <p:ph type="title"/>
          </p:nvPr>
        </p:nvSpPr>
        <p:spPr/>
        <p:txBody>
          <a:bodyPr/>
          <a:lstStyle/>
          <a:p>
            <a:r>
              <a:rPr lang="en-US" dirty="0"/>
              <a:t>Evaluation of TA tasks:</a:t>
            </a:r>
            <a:br>
              <a:rPr lang="en-US" dirty="0"/>
            </a:br>
            <a:endParaRPr lang="en-IL" i="1" dirty="0"/>
          </a:p>
        </p:txBody>
      </p:sp>
      <p:sp>
        <p:nvSpPr>
          <p:cNvPr id="3" name="Slide Number Placeholder 2">
            <a:extLst>
              <a:ext uri="{FF2B5EF4-FFF2-40B4-BE49-F238E27FC236}">
                <a16:creationId xmlns:a16="http://schemas.microsoft.com/office/drawing/2014/main" id="{12B7D7D4-1E47-48EE-9954-BE9FA29C0D3D}"/>
              </a:ext>
            </a:extLst>
          </p:cNvPr>
          <p:cNvSpPr>
            <a:spLocks noGrp="1"/>
          </p:cNvSpPr>
          <p:nvPr>
            <p:ph type="sldNum" sz="quarter" idx="12"/>
          </p:nvPr>
        </p:nvSpPr>
        <p:spPr/>
        <p:txBody>
          <a:bodyPr/>
          <a:lstStyle/>
          <a:p>
            <a:fld id="{9083F240-2B89-434C-B7CF-9EF477DB1205}" type="slidenum">
              <a:rPr lang="en-IL" smtClean="0"/>
              <a:t>49</a:t>
            </a:fld>
            <a:endParaRPr lang="en-IL"/>
          </a:p>
        </p:txBody>
      </p:sp>
    </p:spTree>
    <p:extLst>
      <p:ext uri="{BB962C8B-B14F-4D97-AF65-F5344CB8AC3E}">
        <p14:creationId xmlns:p14="http://schemas.microsoft.com/office/powerpoint/2010/main" val="1442315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B02C7-7791-4699-8192-52594E2C9E2A}"/>
              </a:ext>
            </a:extLst>
          </p:cNvPr>
          <p:cNvSpPr>
            <a:spLocks noGrp="1"/>
          </p:cNvSpPr>
          <p:nvPr>
            <p:ph type="title"/>
          </p:nvPr>
        </p:nvSpPr>
        <p:spPr/>
        <p:txBody>
          <a:bodyPr/>
          <a:lstStyle/>
          <a:p>
            <a:r>
              <a:rPr lang="en-US" dirty="0"/>
              <a:t>Introduction into IR</a:t>
            </a:r>
            <a:endParaRPr lang="en-IL" dirty="0"/>
          </a:p>
        </p:txBody>
      </p:sp>
      <p:sp>
        <p:nvSpPr>
          <p:cNvPr id="3" name="Content Placeholder 2">
            <a:extLst>
              <a:ext uri="{FF2B5EF4-FFF2-40B4-BE49-F238E27FC236}">
                <a16:creationId xmlns:a16="http://schemas.microsoft.com/office/drawing/2014/main" id="{7A581747-15BA-4A40-88C0-37AB97B66220}"/>
              </a:ext>
            </a:extLst>
          </p:cNvPr>
          <p:cNvSpPr>
            <a:spLocks noGrp="1"/>
          </p:cNvSpPr>
          <p:nvPr>
            <p:ph idx="1"/>
          </p:nvPr>
        </p:nvSpPr>
        <p:spPr>
          <a:xfrm>
            <a:off x="838200" y="2639505"/>
            <a:ext cx="10515600" cy="3537458"/>
          </a:xfrm>
        </p:spPr>
        <p:txBody>
          <a:bodyPr>
            <a:normAutofit/>
          </a:bodyPr>
          <a:lstStyle/>
          <a:p>
            <a:r>
              <a:rPr lang="en-US" b="1" dirty="0"/>
              <a:t>Goal</a:t>
            </a:r>
            <a:r>
              <a:rPr lang="en-US" dirty="0"/>
              <a:t> is to </a:t>
            </a:r>
            <a:r>
              <a:rPr lang="en-US" i="1" dirty="0">
                <a:solidFill>
                  <a:schemeClr val="tx2"/>
                </a:solidFill>
              </a:rPr>
              <a:t>automatically</a:t>
            </a:r>
            <a:r>
              <a:rPr lang="en-US" dirty="0"/>
              <a:t> discover and present </a:t>
            </a:r>
            <a:r>
              <a:rPr lang="en-US" b="1" i="1" dirty="0"/>
              <a:t>knowledge</a:t>
            </a:r>
            <a:r>
              <a:rPr lang="en-US" dirty="0"/>
              <a:t>–facts, rules, and relationships–that is hidden in textual content. </a:t>
            </a:r>
          </a:p>
          <a:p>
            <a:pPr marL="0" indent="0">
              <a:buNone/>
            </a:pPr>
            <a:endParaRPr lang="en-US" dirty="0"/>
          </a:p>
          <a:p>
            <a:endParaRPr lang="en-US" dirty="0"/>
          </a:p>
        </p:txBody>
      </p:sp>
      <p:pic>
        <p:nvPicPr>
          <p:cNvPr id="9218" name="Picture 2" descr="Image result for hidden facts">
            <a:extLst>
              <a:ext uri="{FF2B5EF4-FFF2-40B4-BE49-F238E27FC236}">
                <a16:creationId xmlns:a16="http://schemas.microsoft.com/office/drawing/2014/main" id="{8871D4BF-4B7D-4FA0-8FA6-796019C19C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5593" y="2452"/>
            <a:ext cx="2050908" cy="205090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F2C4F709-6ED2-45DF-9E39-8F8E9143FF04}"/>
              </a:ext>
            </a:extLst>
          </p:cNvPr>
          <p:cNvSpPr>
            <a:spLocks noGrp="1"/>
          </p:cNvSpPr>
          <p:nvPr>
            <p:ph type="sldNum" sz="quarter" idx="12"/>
          </p:nvPr>
        </p:nvSpPr>
        <p:spPr/>
        <p:txBody>
          <a:bodyPr/>
          <a:lstStyle/>
          <a:p>
            <a:fld id="{9083F240-2B89-434C-B7CF-9EF477DB1205}" type="slidenum">
              <a:rPr lang="en-IL" smtClean="0"/>
              <a:t>5</a:t>
            </a:fld>
            <a:endParaRPr lang="en-IL"/>
          </a:p>
        </p:txBody>
      </p:sp>
    </p:spTree>
    <p:extLst>
      <p:ext uri="{BB962C8B-B14F-4D97-AF65-F5344CB8AC3E}">
        <p14:creationId xmlns:p14="http://schemas.microsoft.com/office/powerpoint/2010/main" val="27356337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8DE8E-57FA-4F39-9159-5FAC1B317182}"/>
              </a:ext>
            </a:extLst>
          </p:cNvPr>
          <p:cNvSpPr>
            <a:spLocks noGrp="1"/>
          </p:cNvSpPr>
          <p:nvPr>
            <p:ph type="title"/>
          </p:nvPr>
        </p:nvSpPr>
        <p:spPr/>
        <p:txBody>
          <a:bodyPr/>
          <a:lstStyle/>
          <a:p>
            <a:r>
              <a:rPr lang="en-US" dirty="0"/>
              <a:t>Evaluation metrics, exercise</a:t>
            </a:r>
            <a:endParaRPr lang="en-IL" dirty="0"/>
          </a:p>
        </p:txBody>
      </p:sp>
      <p:sp>
        <p:nvSpPr>
          <p:cNvPr id="3" name="Content Placeholder 2">
            <a:extLst>
              <a:ext uri="{FF2B5EF4-FFF2-40B4-BE49-F238E27FC236}">
                <a16:creationId xmlns:a16="http://schemas.microsoft.com/office/drawing/2014/main" id="{DE3C747C-A716-4D74-B327-45762C6335F4}"/>
              </a:ext>
            </a:extLst>
          </p:cNvPr>
          <p:cNvSpPr>
            <a:spLocks noGrp="1"/>
          </p:cNvSpPr>
          <p:nvPr>
            <p:ph idx="1"/>
          </p:nvPr>
        </p:nvSpPr>
        <p:spPr>
          <a:xfrm>
            <a:off x="558800" y="1825625"/>
            <a:ext cx="11450320" cy="4351338"/>
          </a:xfrm>
        </p:spPr>
        <p:txBody>
          <a:bodyPr/>
          <a:lstStyle/>
          <a:p>
            <a:r>
              <a:rPr lang="en-US" dirty="0"/>
              <a:t>What Precision = 0.5 means?               </a:t>
            </a:r>
          </a:p>
          <a:p>
            <a:r>
              <a:rPr lang="en-US" dirty="0"/>
              <a:t>What Recall = 0.5 means?                     </a:t>
            </a:r>
            <a:endParaRPr lang="en-IL" dirty="0"/>
          </a:p>
        </p:txBody>
      </p:sp>
      <p:pic>
        <p:nvPicPr>
          <p:cNvPr id="6" name="Picture 5">
            <a:extLst>
              <a:ext uri="{FF2B5EF4-FFF2-40B4-BE49-F238E27FC236}">
                <a16:creationId xmlns:a16="http://schemas.microsoft.com/office/drawing/2014/main" id="{22F4A579-620F-4404-B8C4-AD9E6A3ACA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6263" y="2818973"/>
            <a:ext cx="6874510" cy="3748528"/>
          </a:xfrm>
          <a:prstGeom prst="rect">
            <a:avLst/>
          </a:prstGeom>
        </p:spPr>
      </p:pic>
      <p:sp>
        <p:nvSpPr>
          <p:cNvPr id="4" name="Slide Number Placeholder 3">
            <a:extLst>
              <a:ext uri="{FF2B5EF4-FFF2-40B4-BE49-F238E27FC236}">
                <a16:creationId xmlns:a16="http://schemas.microsoft.com/office/drawing/2014/main" id="{C1B33AD0-0ECE-4D27-BF9F-2710843B10CD}"/>
              </a:ext>
            </a:extLst>
          </p:cNvPr>
          <p:cNvSpPr>
            <a:spLocks noGrp="1"/>
          </p:cNvSpPr>
          <p:nvPr>
            <p:ph type="sldNum" sz="quarter" idx="12"/>
          </p:nvPr>
        </p:nvSpPr>
        <p:spPr/>
        <p:txBody>
          <a:bodyPr/>
          <a:lstStyle/>
          <a:p>
            <a:fld id="{9083F240-2B89-434C-B7CF-9EF477DB1205}" type="slidenum">
              <a:rPr lang="en-IL" smtClean="0"/>
              <a:t>50</a:t>
            </a:fld>
            <a:endParaRPr lang="en-IL"/>
          </a:p>
        </p:txBody>
      </p:sp>
      <p:sp>
        <p:nvSpPr>
          <p:cNvPr id="7" name="TextBox 6">
            <a:extLst>
              <a:ext uri="{FF2B5EF4-FFF2-40B4-BE49-F238E27FC236}">
                <a16:creationId xmlns:a16="http://schemas.microsoft.com/office/drawing/2014/main" id="{519F56B5-8FAD-49CF-B091-BCB52614DEFC}"/>
              </a:ext>
            </a:extLst>
          </p:cNvPr>
          <p:cNvSpPr txBox="1"/>
          <p:nvPr/>
        </p:nvSpPr>
        <p:spPr>
          <a:xfrm>
            <a:off x="6461760" y="1843515"/>
            <a:ext cx="5620000" cy="954107"/>
          </a:xfrm>
          <a:prstGeom prst="rect">
            <a:avLst/>
          </a:prstGeom>
          <a:noFill/>
        </p:spPr>
        <p:txBody>
          <a:bodyPr wrap="none" rtlCol="0">
            <a:spAutoFit/>
          </a:bodyPr>
          <a:lstStyle/>
          <a:p>
            <a:pPr marL="514350" indent="-514350">
              <a:buFont typeface="Arial" panose="020B0604020202020204" pitchFamily="34" charset="0"/>
              <a:buChar char="•"/>
            </a:pPr>
            <a:r>
              <a:rPr lang="en-US" sz="2800" dirty="0"/>
              <a:t>How to obtain the best Precision?</a:t>
            </a:r>
          </a:p>
          <a:p>
            <a:pPr marL="514350" indent="-514350">
              <a:buFont typeface="Arial" panose="020B0604020202020204" pitchFamily="34" charset="0"/>
              <a:buChar char="•"/>
            </a:pPr>
            <a:r>
              <a:rPr lang="en-US" sz="2800" dirty="0"/>
              <a:t>How to obtain the best Recall?</a:t>
            </a:r>
          </a:p>
        </p:txBody>
      </p:sp>
    </p:spTree>
    <p:extLst>
      <p:ext uri="{BB962C8B-B14F-4D97-AF65-F5344CB8AC3E}">
        <p14:creationId xmlns:p14="http://schemas.microsoft.com/office/powerpoint/2010/main" val="680685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FD1E8-8B26-4122-B342-C7E4B417D13D}"/>
              </a:ext>
            </a:extLst>
          </p:cNvPr>
          <p:cNvSpPr>
            <a:spLocks noGrp="1"/>
          </p:cNvSpPr>
          <p:nvPr>
            <p:ph type="title"/>
          </p:nvPr>
        </p:nvSpPr>
        <p:spPr/>
        <p:txBody>
          <a:bodyPr/>
          <a:lstStyle/>
          <a:p>
            <a:r>
              <a:rPr lang="en-US" dirty="0"/>
              <a:t>Evaluation of TA tasks:</a:t>
            </a:r>
            <a:br>
              <a:rPr lang="en-US" dirty="0"/>
            </a:br>
            <a:r>
              <a:rPr lang="en-US" sz="4000" i="1" dirty="0"/>
              <a:t>Automatic evaluation, challenges</a:t>
            </a:r>
            <a:endParaRPr lang="en-IL" i="1" dirty="0"/>
          </a:p>
        </p:txBody>
      </p:sp>
      <p:sp>
        <p:nvSpPr>
          <p:cNvPr id="3" name="Content Placeholder 2">
            <a:extLst>
              <a:ext uri="{FF2B5EF4-FFF2-40B4-BE49-F238E27FC236}">
                <a16:creationId xmlns:a16="http://schemas.microsoft.com/office/drawing/2014/main" id="{15BDA732-D9DF-496D-A162-64FBAA631C48}"/>
              </a:ext>
            </a:extLst>
          </p:cNvPr>
          <p:cNvSpPr>
            <a:spLocks noGrp="1"/>
          </p:cNvSpPr>
          <p:nvPr>
            <p:ph idx="1"/>
          </p:nvPr>
        </p:nvSpPr>
        <p:spPr>
          <a:xfrm>
            <a:off x="838200" y="1970201"/>
            <a:ext cx="10515600" cy="4206761"/>
          </a:xfrm>
        </p:spPr>
        <p:txBody>
          <a:bodyPr>
            <a:normAutofit/>
          </a:bodyPr>
          <a:lstStyle/>
          <a:p>
            <a:r>
              <a:rPr lang="en-US" dirty="0"/>
              <a:t>Sometimes, those metrics need to be adapted to the specific task. </a:t>
            </a:r>
          </a:p>
          <a:p>
            <a:r>
              <a:rPr lang="en-US" dirty="0"/>
              <a:t>The drawback of the automatic evaluation is a </a:t>
            </a:r>
            <a:r>
              <a:rPr lang="en-US" u="sng" dirty="0"/>
              <a:t>lack of </a:t>
            </a:r>
            <a:r>
              <a:rPr lang="en-US" i="1" u="sng" dirty="0"/>
              <a:t>objective human judgment</a:t>
            </a:r>
            <a:r>
              <a:rPr lang="en-US" u="sng" dirty="0"/>
              <a:t>. </a:t>
            </a:r>
            <a:endParaRPr lang="en-IL" u="sng" dirty="0"/>
          </a:p>
        </p:txBody>
      </p:sp>
      <p:pic>
        <p:nvPicPr>
          <p:cNvPr id="5122" name="Picture 2" descr="Image result for judgement">
            <a:extLst>
              <a:ext uri="{FF2B5EF4-FFF2-40B4-BE49-F238E27FC236}">
                <a16:creationId xmlns:a16="http://schemas.microsoft.com/office/drawing/2014/main" id="{674A8145-DD35-4138-ABD8-18C361EA7C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7250" y="3429000"/>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B3BD39B-C3D4-444B-A86B-D38ED2A01673}"/>
              </a:ext>
            </a:extLst>
          </p:cNvPr>
          <p:cNvSpPr>
            <a:spLocks noGrp="1"/>
          </p:cNvSpPr>
          <p:nvPr>
            <p:ph type="sldNum" sz="quarter" idx="12"/>
          </p:nvPr>
        </p:nvSpPr>
        <p:spPr/>
        <p:txBody>
          <a:bodyPr/>
          <a:lstStyle/>
          <a:p>
            <a:fld id="{9083F240-2B89-434C-B7CF-9EF477DB1205}" type="slidenum">
              <a:rPr lang="en-IL" smtClean="0"/>
              <a:t>51</a:t>
            </a:fld>
            <a:endParaRPr lang="en-IL"/>
          </a:p>
        </p:txBody>
      </p:sp>
    </p:spTree>
    <p:extLst>
      <p:ext uri="{BB962C8B-B14F-4D97-AF65-F5344CB8AC3E}">
        <p14:creationId xmlns:p14="http://schemas.microsoft.com/office/powerpoint/2010/main" val="15011847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FD1E8-8B26-4122-B342-C7E4B417D13D}"/>
              </a:ext>
            </a:extLst>
          </p:cNvPr>
          <p:cNvSpPr>
            <a:spLocks noGrp="1"/>
          </p:cNvSpPr>
          <p:nvPr>
            <p:ph type="title"/>
          </p:nvPr>
        </p:nvSpPr>
        <p:spPr/>
        <p:txBody>
          <a:bodyPr/>
          <a:lstStyle/>
          <a:p>
            <a:r>
              <a:rPr lang="en-US" dirty="0"/>
              <a:t>Evaluation of TA tasks:</a:t>
            </a:r>
            <a:br>
              <a:rPr lang="en-US" dirty="0"/>
            </a:br>
            <a:r>
              <a:rPr lang="en-US" sz="3600" i="1" dirty="0"/>
              <a:t>Human evaluation (HE)</a:t>
            </a:r>
            <a:endParaRPr lang="en-IL" i="1" dirty="0"/>
          </a:p>
        </p:txBody>
      </p:sp>
      <p:sp>
        <p:nvSpPr>
          <p:cNvPr id="3" name="Content Placeholder 2">
            <a:extLst>
              <a:ext uri="{FF2B5EF4-FFF2-40B4-BE49-F238E27FC236}">
                <a16:creationId xmlns:a16="http://schemas.microsoft.com/office/drawing/2014/main" id="{15BDA732-D9DF-496D-A162-64FBAA631C48}"/>
              </a:ext>
            </a:extLst>
          </p:cNvPr>
          <p:cNvSpPr>
            <a:spLocks noGrp="1"/>
          </p:cNvSpPr>
          <p:nvPr>
            <p:ph idx="1"/>
          </p:nvPr>
        </p:nvSpPr>
        <p:spPr/>
        <p:txBody>
          <a:bodyPr>
            <a:normAutofit/>
          </a:bodyPr>
          <a:lstStyle/>
          <a:p>
            <a:pPr marL="0" indent="0">
              <a:buNone/>
            </a:pPr>
            <a:r>
              <a:rPr lang="en-US" b="1" dirty="0">
                <a:solidFill>
                  <a:srgbClr val="C00000"/>
                </a:solidFill>
              </a:rPr>
              <a:t>Advantages</a:t>
            </a:r>
            <a:r>
              <a:rPr lang="en-US" dirty="0"/>
              <a:t>: </a:t>
            </a:r>
          </a:p>
          <a:p>
            <a:r>
              <a:rPr lang="en-US" dirty="0"/>
              <a:t>is considered more objective, </a:t>
            </a:r>
          </a:p>
          <a:p>
            <a:r>
              <a:rPr lang="en-US" dirty="0"/>
              <a:t>it can be performed without gold standard data</a:t>
            </a:r>
          </a:p>
          <a:p>
            <a:endParaRPr lang="en-US" dirty="0"/>
          </a:p>
          <a:p>
            <a:pPr marL="0" indent="0">
              <a:buNone/>
            </a:pPr>
            <a:r>
              <a:rPr lang="en-US" b="1" dirty="0">
                <a:solidFill>
                  <a:srgbClr val="C00000"/>
                </a:solidFill>
              </a:rPr>
              <a:t>Disadvantages</a:t>
            </a:r>
            <a:r>
              <a:rPr lang="en-US" dirty="0"/>
              <a:t>:</a:t>
            </a:r>
          </a:p>
          <a:p>
            <a:r>
              <a:rPr lang="en-US" dirty="0"/>
              <a:t>it is much more expensive,</a:t>
            </a:r>
          </a:p>
          <a:p>
            <a:r>
              <a:rPr lang="en-US" dirty="0"/>
              <a:t>there is a lack of consistent agreement between human judges. </a:t>
            </a:r>
          </a:p>
          <a:p>
            <a:pPr lvl="1"/>
            <a:r>
              <a:rPr lang="en-US" dirty="0"/>
              <a:t>systems for crowd-sourcing evaluations consider a judge’s “quality” and the level of agreement between experts. </a:t>
            </a:r>
          </a:p>
          <a:p>
            <a:endParaRPr lang="en-US" dirty="0"/>
          </a:p>
        </p:txBody>
      </p:sp>
      <p:pic>
        <p:nvPicPr>
          <p:cNvPr id="18434" name="Picture 2" descr="Image result for human evaluation">
            <a:extLst>
              <a:ext uri="{FF2B5EF4-FFF2-40B4-BE49-F238E27FC236}">
                <a16:creationId xmlns:a16="http://schemas.microsoft.com/office/drawing/2014/main" id="{DDC0F762-5C7D-4B1B-9BD1-74713B9DAA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7964" y="-446789"/>
            <a:ext cx="5704036" cy="204609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41D2911-3C56-4E38-AE8C-D8ACD75BCF66}"/>
              </a:ext>
            </a:extLst>
          </p:cNvPr>
          <p:cNvSpPr>
            <a:spLocks noGrp="1"/>
          </p:cNvSpPr>
          <p:nvPr>
            <p:ph type="sldNum" sz="quarter" idx="12"/>
          </p:nvPr>
        </p:nvSpPr>
        <p:spPr/>
        <p:txBody>
          <a:bodyPr/>
          <a:lstStyle/>
          <a:p>
            <a:fld id="{9083F240-2B89-434C-B7CF-9EF477DB1205}" type="slidenum">
              <a:rPr lang="en-IL" smtClean="0"/>
              <a:t>52</a:t>
            </a:fld>
            <a:endParaRPr lang="en-IL"/>
          </a:p>
        </p:txBody>
      </p:sp>
    </p:spTree>
    <p:extLst>
      <p:ext uri="{BB962C8B-B14F-4D97-AF65-F5344CB8AC3E}">
        <p14:creationId xmlns:p14="http://schemas.microsoft.com/office/powerpoint/2010/main" val="14689003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FD1E8-8B26-4122-B342-C7E4B417D13D}"/>
              </a:ext>
            </a:extLst>
          </p:cNvPr>
          <p:cNvSpPr>
            <a:spLocks noGrp="1"/>
          </p:cNvSpPr>
          <p:nvPr>
            <p:ph type="title"/>
          </p:nvPr>
        </p:nvSpPr>
        <p:spPr/>
        <p:txBody>
          <a:bodyPr/>
          <a:lstStyle/>
          <a:p>
            <a:r>
              <a:rPr lang="en-US" dirty="0"/>
              <a:t>Evaluation of TA tasks:</a:t>
            </a:r>
            <a:br>
              <a:rPr lang="en-US" dirty="0"/>
            </a:br>
            <a:r>
              <a:rPr lang="en-US" sz="3600" i="1" dirty="0"/>
              <a:t>Extrinsic evaluations</a:t>
            </a:r>
            <a:endParaRPr lang="en-IL" i="1" dirty="0"/>
          </a:p>
        </p:txBody>
      </p:sp>
      <p:sp>
        <p:nvSpPr>
          <p:cNvPr id="3" name="Content Placeholder 2">
            <a:extLst>
              <a:ext uri="{FF2B5EF4-FFF2-40B4-BE49-F238E27FC236}">
                <a16:creationId xmlns:a16="http://schemas.microsoft.com/office/drawing/2014/main" id="{15BDA732-D9DF-496D-A162-64FBAA631C48}"/>
              </a:ext>
            </a:extLst>
          </p:cNvPr>
          <p:cNvSpPr>
            <a:spLocks noGrp="1"/>
          </p:cNvSpPr>
          <p:nvPr>
            <p:ph idx="1"/>
          </p:nvPr>
        </p:nvSpPr>
        <p:spPr>
          <a:xfrm>
            <a:off x="838200" y="1825624"/>
            <a:ext cx="10515600" cy="5032375"/>
          </a:xfrm>
        </p:spPr>
        <p:txBody>
          <a:bodyPr>
            <a:normAutofit/>
          </a:bodyPr>
          <a:lstStyle/>
          <a:p>
            <a:pPr marL="0" indent="0">
              <a:buNone/>
            </a:pPr>
            <a:r>
              <a:rPr lang="en-US" dirty="0"/>
              <a:t>If no gold standard data exists, extrinsic evaluations can be performed instead. </a:t>
            </a:r>
          </a:p>
          <a:p>
            <a:endParaRPr lang="en-US" dirty="0"/>
          </a:p>
          <a:p>
            <a:r>
              <a:rPr lang="en-US" u="sng" dirty="0"/>
              <a:t>Example</a:t>
            </a:r>
            <a:r>
              <a:rPr lang="en-US" dirty="0"/>
              <a:t>: we need to evaluate a summarizer, but we don’t               have test data and resources for human evaluations </a:t>
            </a:r>
          </a:p>
          <a:p>
            <a:pPr lvl="1"/>
            <a:endParaRPr lang="en-US" dirty="0"/>
          </a:p>
          <a:p>
            <a:pPr lvl="1"/>
            <a:r>
              <a:rPr lang="en-US" dirty="0"/>
              <a:t>Possible solution: check whether using </a:t>
            </a:r>
            <a:r>
              <a:rPr lang="en-US" b="1" i="1" dirty="0"/>
              <a:t>automatically generated summaries</a:t>
            </a:r>
            <a:r>
              <a:rPr lang="en-US" dirty="0"/>
              <a:t> instead of the source documents</a:t>
            </a:r>
            <a:r>
              <a:rPr lang="en-US" b="1" i="1" dirty="0"/>
              <a:t> </a:t>
            </a:r>
            <a:r>
              <a:rPr lang="en-US" dirty="0"/>
              <a:t>may improve their classification accuracy. </a:t>
            </a:r>
          </a:p>
          <a:p>
            <a:pPr lvl="1"/>
            <a:r>
              <a:rPr lang="en-US" dirty="0"/>
              <a:t>Need to run </a:t>
            </a:r>
            <a:r>
              <a:rPr lang="en-US" i="1" u="sng" dirty="0"/>
              <a:t>automatic experiment </a:t>
            </a:r>
            <a:r>
              <a:rPr lang="en-US" dirty="0"/>
              <a:t>comparing accuracy scores, with and without summarization.</a:t>
            </a:r>
            <a:endParaRPr lang="en-IL" dirty="0"/>
          </a:p>
        </p:txBody>
      </p:sp>
      <p:pic>
        <p:nvPicPr>
          <p:cNvPr id="6146" name="Picture 2" descr="Image result for cheap">
            <a:extLst>
              <a:ext uri="{FF2B5EF4-FFF2-40B4-BE49-F238E27FC236}">
                <a16:creationId xmlns:a16="http://schemas.microsoft.com/office/drawing/2014/main" id="{6BC594F7-EBFE-40FE-B735-C6382C5C1A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5622" y="4341811"/>
            <a:ext cx="1711235" cy="169412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problem">
            <a:extLst>
              <a:ext uri="{FF2B5EF4-FFF2-40B4-BE49-F238E27FC236}">
                <a16:creationId xmlns:a16="http://schemas.microsoft.com/office/drawing/2014/main" id="{39B7DE4A-C30F-4E96-88BF-A98DEBB79A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36182" y="2665957"/>
            <a:ext cx="2455818" cy="184378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824D7151-8572-41BD-A44F-F234EE7F2B15}"/>
              </a:ext>
            </a:extLst>
          </p:cNvPr>
          <p:cNvSpPr>
            <a:spLocks noGrp="1"/>
          </p:cNvSpPr>
          <p:nvPr>
            <p:ph type="sldNum" sz="quarter" idx="12"/>
          </p:nvPr>
        </p:nvSpPr>
        <p:spPr/>
        <p:txBody>
          <a:bodyPr/>
          <a:lstStyle/>
          <a:p>
            <a:fld id="{9083F240-2B89-434C-B7CF-9EF477DB1205}" type="slidenum">
              <a:rPr lang="en-IL" smtClean="0"/>
              <a:t>53</a:t>
            </a:fld>
            <a:endParaRPr lang="en-IL"/>
          </a:p>
        </p:txBody>
      </p:sp>
    </p:spTree>
    <p:extLst>
      <p:ext uri="{BB962C8B-B14F-4D97-AF65-F5344CB8AC3E}">
        <p14:creationId xmlns:p14="http://schemas.microsoft.com/office/powerpoint/2010/main" val="1172802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a:extLst>
              <a:ext uri="{FF2B5EF4-FFF2-40B4-BE49-F238E27FC236}">
                <a16:creationId xmlns:a16="http://schemas.microsoft.com/office/drawing/2014/main" id="{4AEE6CE3-2ABB-450E-B60F-8A581EE877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948" y="13108"/>
            <a:ext cx="3286052" cy="210277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349C8A2-3127-4CB9-A0DA-3DE872A2D6C8}"/>
              </a:ext>
            </a:extLst>
          </p:cNvPr>
          <p:cNvSpPr>
            <a:spLocks noGrp="1"/>
          </p:cNvSpPr>
          <p:nvPr>
            <p:ph type="title"/>
          </p:nvPr>
        </p:nvSpPr>
        <p:spPr/>
        <p:txBody>
          <a:bodyPr/>
          <a:lstStyle/>
          <a:p>
            <a:r>
              <a:rPr lang="en-US" dirty="0"/>
              <a:t>Multilingual TA: general challenges</a:t>
            </a:r>
            <a:endParaRPr lang="en-IL" dirty="0"/>
          </a:p>
        </p:txBody>
      </p:sp>
      <p:sp>
        <p:nvSpPr>
          <p:cNvPr id="3" name="Content Placeholder 2">
            <a:extLst>
              <a:ext uri="{FF2B5EF4-FFF2-40B4-BE49-F238E27FC236}">
                <a16:creationId xmlns:a16="http://schemas.microsoft.com/office/drawing/2014/main" id="{0FF02320-8F87-4DBD-9CD7-C1718F11DF8B}"/>
              </a:ext>
            </a:extLst>
          </p:cNvPr>
          <p:cNvSpPr>
            <a:spLocks noGrp="1"/>
          </p:cNvSpPr>
          <p:nvPr>
            <p:ph idx="1"/>
          </p:nvPr>
        </p:nvSpPr>
        <p:spPr/>
        <p:txBody>
          <a:bodyPr>
            <a:normAutofit/>
          </a:bodyPr>
          <a:lstStyle/>
          <a:p>
            <a:r>
              <a:rPr lang="en-US" dirty="0"/>
              <a:t>TA approaches must deal with multiple languages without a labor-consuming adaptation. </a:t>
            </a:r>
          </a:p>
          <a:p>
            <a:endParaRPr lang="en-US" dirty="0"/>
          </a:p>
          <a:p>
            <a:r>
              <a:rPr lang="en-US" dirty="0"/>
              <a:t>An approach is </a:t>
            </a:r>
            <a:r>
              <a:rPr lang="en-US" b="1" i="1" dirty="0"/>
              <a:t>language-independent</a:t>
            </a:r>
            <a:r>
              <a:rPr lang="en-US" dirty="0"/>
              <a:t> if it requires little or no insight into a certain language, and as a result it can be adapted to different languages. </a:t>
            </a:r>
          </a:p>
        </p:txBody>
      </p:sp>
      <p:sp>
        <p:nvSpPr>
          <p:cNvPr id="4" name="Slide Number Placeholder 3">
            <a:extLst>
              <a:ext uri="{FF2B5EF4-FFF2-40B4-BE49-F238E27FC236}">
                <a16:creationId xmlns:a16="http://schemas.microsoft.com/office/drawing/2014/main" id="{22B30F64-BA4D-412D-AB44-85FDB2CF3F97}"/>
              </a:ext>
            </a:extLst>
          </p:cNvPr>
          <p:cNvSpPr>
            <a:spLocks noGrp="1"/>
          </p:cNvSpPr>
          <p:nvPr>
            <p:ph type="sldNum" sz="quarter" idx="12"/>
          </p:nvPr>
        </p:nvSpPr>
        <p:spPr/>
        <p:txBody>
          <a:bodyPr/>
          <a:lstStyle/>
          <a:p>
            <a:fld id="{9083F240-2B89-434C-B7CF-9EF477DB1205}" type="slidenum">
              <a:rPr lang="en-IL" smtClean="0"/>
              <a:t>54</a:t>
            </a:fld>
            <a:endParaRPr lang="en-IL"/>
          </a:p>
        </p:txBody>
      </p:sp>
    </p:spTree>
    <p:extLst>
      <p:ext uri="{BB962C8B-B14F-4D97-AF65-F5344CB8AC3E}">
        <p14:creationId xmlns:p14="http://schemas.microsoft.com/office/powerpoint/2010/main" val="7613222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a:extLst>
              <a:ext uri="{FF2B5EF4-FFF2-40B4-BE49-F238E27FC236}">
                <a16:creationId xmlns:a16="http://schemas.microsoft.com/office/drawing/2014/main" id="{4AEE6CE3-2ABB-450E-B60F-8A581EE877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948" y="13108"/>
            <a:ext cx="3286052" cy="210277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349C8A2-3127-4CB9-A0DA-3DE872A2D6C8}"/>
              </a:ext>
            </a:extLst>
          </p:cNvPr>
          <p:cNvSpPr>
            <a:spLocks noGrp="1"/>
          </p:cNvSpPr>
          <p:nvPr>
            <p:ph type="title"/>
          </p:nvPr>
        </p:nvSpPr>
        <p:spPr/>
        <p:txBody>
          <a:bodyPr/>
          <a:lstStyle/>
          <a:p>
            <a:r>
              <a:rPr lang="en-US" dirty="0"/>
              <a:t>Multilingual TA: general challenges</a:t>
            </a:r>
            <a:endParaRPr lang="en-IL" dirty="0"/>
          </a:p>
        </p:txBody>
      </p:sp>
      <p:sp>
        <p:nvSpPr>
          <p:cNvPr id="3" name="Content Placeholder 2">
            <a:extLst>
              <a:ext uri="{FF2B5EF4-FFF2-40B4-BE49-F238E27FC236}">
                <a16:creationId xmlns:a16="http://schemas.microsoft.com/office/drawing/2014/main" id="{0FF02320-8F87-4DBD-9CD7-C1718F11DF8B}"/>
              </a:ext>
            </a:extLst>
          </p:cNvPr>
          <p:cNvSpPr>
            <a:spLocks noGrp="1"/>
          </p:cNvSpPr>
          <p:nvPr>
            <p:ph idx="1"/>
          </p:nvPr>
        </p:nvSpPr>
        <p:spPr/>
        <p:txBody>
          <a:bodyPr>
            <a:normAutofit/>
          </a:bodyPr>
          <a:lstStyle/>
          <a:p>
            <a:r>
              <a:rPr lang="en-US" dirty="0"/>
              <a:t>Even the basic methods of text preprocessing depend on the language they are applied to. </a:t>
            </a:r>
          </a:p>
          <a:p>
            <a:pPr lvl="1"/>
            <a:r>
              <a:rPr lang="en-US" dirty="0"/>
              <a:t>SBD is highly nontrivial in English, </a:t>
            </a:r>
          </a:p>
          <a:p>
            <a:pPr lvl="1"/>
            <a:r>
              <a:rPr lang="en-US" dirty="0"/>
              <a:t>word tokenization is easy in English but difficult in Chinese, </a:t>
            </a:r>
          </a:p>
          <a:p>
            <a:pPr lvl="1"/>
            <a:r>
              <a:rPr lang="en-US" dirty="0"/>
              <a:t>stemming is easy in Chinese and is difficult in English. </a:t>
            </a:r>
          </a:p>
          <a:p>
            <a:r>
              <a:rPr lang="en-US" u="sng" dirty="0"/>
              <a:t>Conclusion</a:t>
            </a:r>
            <a:r>
              <a:rPr lang="en-US" dirty="0"/>
              <a:t>: a language-independent approach cannot be totally unaware of the language; it should use appropriate tools for text preprocessing. </a:t>
            </a:r>
          </a:p>
        </p:txBody>
      </p:sp>
      <p:pic>
        <p:nvPicPr>
          <p:cNvPr id="7170" name="Picture 2" descr="Image result for reality">
            <a:extLst>
              <a:ext uri="{FF2B5EF4-FFF2-40B4-BE49-F238E27FC236}">
                <a16:creationId xmlns:a16="http://schemas.microsoft.com/office/drawing/2014/main" id="{B8388B16-DC4D-4FCB-A0E4-36307F783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0619" y="4705300"/>
            <a:ext cx="4450761" cy="211605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092C3D07-C253-4434-B40C-D02BC90A12FB}"/>
              </a:ext>
            </a:extLst>
          </p:cNvPr>
          <p:cNvSpPr>
            <a:spLocks noGrp="1"/>
          </p:cNvSpPr>
          <p:nvPr>
            <p:ph type="sldNum" sz="quarter" idx="12"/>
          </p:nvPr>
        </p:nvSpPr>
        <p:spPr/>
        <p:txBody>
          <a:bodyPr/>
          <a:lstStyle/>
          <a:p>
            <a:fld id="{9083F240-2B89-434C-B7CF-9EF477DB1205}" type="slidenum">
              <a:rPr lang="en-IL" smtClean="0"/>
              <a:t>55</a:t>
            </a:fld>
            <a:endParaRPr lang="en-IL"/>
          </a:p>
        </p:txBody>
      </p:sp>
    </p:spTree>
    <p:extLst>
      <p:ext uri="{BB962C8B-B14F-4D97-AF65-F5344CB8AC3E}">
        <p14:creationId xmlns:p14="http://schemas.microsoft.com/office/powerpoint/2010/main" val="5093067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45581-2535-4F97-B62A-0594804C3BAB}"/>
              </a:ext>
            </a:extLst>
          </p:cNvPr>
          <p:cNvSpPr>
            <a:spLocks noGrp="1"/>
          </p:cNvSpPr>
          <p:nvPr>
            <p:ph type="title"/>
          </p:nvPr>
        </p:nvSpPr>
        <p:spPr>
          <a:xfrm>
            <a:off x="838200" y="365125"/>
            <a:ext cx="10515600" cy="1325563"/>
          </a:xfrm>
        </p:spPr>
        <p:txBody>
          <a:bodyPr/>
          <a:lstStyle/>
          <a:p>
            <a:r>
              <a:rPr lang="en-US" dirty="0"/>
              <a:t>TA tasks and </a:t>
            </a:r>
            <a:r>
              <a:rPr lang="en-US" dirty="0" err="1"/>
              <a:t>multilinguality</a:t>
            </a:r>
            <a:r>
              <a:rPr lang="en-US" dirty="0"/>
              <a:t>:</a:t>
            </a:r>
            <a:br>
              <a:rPr lang="en-US" dirty="0"/>
            </a:br>
            <a:r>
              <a:rPr lang="en-US" sz="4000" i="1" dirty="0"/>
              <a:t>Supervised learning</a:t>
            </a:r>
            <a:endParaRPr lang="en-IL" dirty="0"/>
          </a:p>
        </p:txBody>
      </p:sp>
      <p:sp>
        <p:nvSpPr>
          <p:cNvPr id="3" name="Content Placeholder 2">
            <a:extLst>
              <a:ext uri="{FF2B5EF4-FFF2-40B4-BE49-F238E27FC236}">
                <a16:creationId xmlns:a16="http://schemas.microsoft.com/office/drawing/2014/main" id="{73768D50-284E-4B91-B3D1-94D91B6D1814}"/>
              </a:ext>
            </a:extLst>
          </p:cNvPr>
          <p:cNvSpPr>
            <a:spLocks noGrp="1"/>
          </p:cNvSpPr>
          <p:nvPr>
            <p:ph idx="1"/>
          </p:nvPr>
        </p:nvSpPr>
        <p:spPr/>
        <p:txBody>
          <a:bodyPr>
            <a:normAutofit/>
          </a:bodyPr>
          <a:lstStyle/>
          <a:p>
            <a:pPr marL="0" indent="0">
              <a:buNone/>
            </a:pPr>
            <a:r>
              <a:rPr lang="en-US" dirty="0"/>
              <a:t>TA tasks can be characterized as </a:t>
            </a:r>
            <a:r>
              <a:rPr lang="en-US" b="1" i="1" dirty="0"/>
              <a:t>supervised</a:t>
            </a:r>
            <a:r>
              <a:rPr lang="en-US" dirty="0"/>
              <a:t> or </a:t>
            </a:r>
            <a:r>
              <a:rPr lang="en-US" b="1" i="1" dirty="0"/>
              <a:t>unsupervised</a:t>
            </a:r>
            <a:r>
              <a:rPr lang="en-US" dirty="0"/>
              <a:t>.</a:t>
            </a:r>
          </a:p>
          <a:p>
            <a:endParaRPr lang="en-US" dirty="0"/>
          </a:p>
        </p:txBody>
      </p:sp>
      <p:graphicFrame>
        <p:nvGraphicFramePr>
          <p:cNvPr id="4" name="Table 3">
            <a:extLst>
              <a:ext uri="{FF2B5EF4-FFF2-40B4-BE49-F238E27FC236}">
                <a16:creationId xmlns:a16="http://schemas.microsoft.com/office/drawing/2014/main" id="{3E8153B6-3731-4B51-AB29-612B6B7B120C}"/>
              </a:ext>
            </a:extLst>
          </p:cNvPr>
          <p:cNvGraphicFramePr>
            <a:graphicFrameLocks noGrp="1"/>
          </p:cNvGraphicFramePr>
          <p:nvPr>
            <p:extLst>
              <p:ext uri="{D42A27DB-BD31-4B8C-83A1-F6EECF244321}">
                <p14:modId xmlns:p14="http://schemas.microsoft.com/office/powerpoint/2010/main" val="4029016157"/>
              </p:ext>
            </p:extLst>
          </p:nvPr>
        </p:nvGraphicFramePr>
        <p:xfrm>
          <a:off x="833120" y="2820088"/>
          <a:ext cx="9882728" cy="3002492"/>
        </p:xfrm>
        <a:graphic>
          <a:graphicData uri="http://schemas.openxmlformats.org/drawingml/2006/table">
            <a:tbl>
              <a:tblPr firstRow="1" bandRow="1">
                <a:tableStyleId>{5C22544A-7EE6-4342-B048-85BDC9FD1C3A}</a:tableStyleId>
              </a:tblPr>
              <a:tblGrid>
                <a:gridCol w="3324320">
                  <a:extLst>
                    <a:ext uri="{9D8B030D-6E8A-4147-A177-3AD203B41FA5}">
                      <a16:colId xmlns:a16="http://schemas.microsoft.com/office/drawing/2014/main" val="3863124100"/>
                    </a:ext>
                  </a:extLst>
                </a:gridCol>
                <a:gridCol w="3279204">
                  <a:extLst>
                    <a:ext uri="{9D8B030D-6E8A-4147-A177-3AD203B41FA5}">
                      <a16:colId xmlns:a16="http://schemas.microsoft.com/office/drawing/2014/main" val="2780063456"/>
                    </a:ext>
                  </a:extLst>
                </a:gridCol>
                <a:gridCol w="3279204">
                  <a:extLst>
                    <a:ext uri="{9D8B030D-6E8A-4147-A177-3AD203B41FA5}">
                      <a16:colId xmlns:a16="http://schemas.microsoft.com/office/drawing/2014/main" val="789804062"/>
                    </a:ext>
                  </a:extLst>
                </a:gridCol>
              </a:tblGrid>
              <a:tr h="590603">
                <a:tc>
                  <a:txBody>
                    <a:bodyPr/>
                    <a:lstStyle/>
                    <a:p>
                      <a:endParaRPr lang="en-IL" dirty="0"/>
                    </a:p>
                  </a:txBody>
                  <a:tcPr/>
                </a:tc>
                <a:tc>
                  <a:txBody>
                    <a:bodyPr/>
                    <a:lstStyle/>
                    <a:p>
                      <a:r>
                        <a:rPr lang="en-US" sz="2400" dirty="0"/>
                        <a:t>Supervised</a:t>
                      </a:r>
                      <a:endParaRPr lang="en-IL" sz="2400" dirty="0"/>
                    </a:p>
                  </a:txBody>
                  <a:tcPr/>
                </a:tc>
                <a:tc>
                  <a:txBody>
                    <a:bodyPr/>
                    <a:lstStyle/>
                    <a:p>
                      <a:r>
                        <a:rPr lang="en-US" sz="2400" dirty="0"/>
                        <a:t>Unsupervised</a:t>
                      </a:r>
                      <a:endParaRPr lang="en-IL" sz="2400" dirty="0"/>
                    </a:p>
                  </a:txBody>
                  <a:tcPr/>
                </a:tc>
                <a:extLst>
                  <a:ext uri="{0D108BD9-81ED-4DB2-BD59-A6C34878D82A}">
                    <a16:rowId xmlns:a16="http://schemas.microsoft.com/office/drawing/2014/main" val="3392673865"/>
                  </a:ext>
                </a:extLst>
              </a:tr>
              <a:tr h="590603">
                <a:tc>
                  <a:txBody>
                    <a:bodyPr/>
                    <a:lstStyle/>
                    <a:p>
                      <a:r>
                        <a:rPr lang="en-US" sz="2400" dirty="0"/>
                        <a:t>Needs training data</a:t>
                      </a:r>
                      <a:endParaRPr lang="en-IL" sz="2400" dirty="0"/>
                    </a:p>
                  </a:txBody>
                  <a:tcPr/>
                </a:tc>
                <a:tc>
                  <a:txBody>
                    <a:bodyPr/>
                    <a:lstStyle/>
                    <a:p>
                      <a:pPr algn="ctr"/>
                      <a:r>
                        <a:rPr lang="en-US" dirty="0"/>
                        <a:t>V</a:t>
                      </a:r>
                      <a:endParaRPr lang="en-IL" dirty="0"/>
                    </a:p>
                  </a:txBody>
                  <a:tcPr/>
                </a:tc>
                <a:tc>
                  <a:txBody>
                    <a:bodyPr/>
                    <a:lstStyle/>
                    <a:p>
                      <a:pPr algn="ctr"/>
                      <a:r>
                        <a:rPr lang="en-US" dirty="0"/>
                        <a:t>X</a:t>
                      </a:r>
                      <a:endParaRPr lang="en-IL" dirty="0"/>
                    </a:p>
                  </a:txBody>
                  <a:tcPr/>
                </a:tc>
                <a:extLst>
                  <a:ext uri="{0D108BD9-81ED-4DB2-BD59-A6C34878D82A}">
                    <a16:rowId xmlns:a16="http://schemas.microsoft.com/office/drawing/2014/main" val="1116134120"/>
                  </a:ext>
                </a:extLst>
              </a:tr>
              <a:tr h="590603">
                <a:tc>
                  <a:txBody>
                    <a:bodyPr/>
                    <a:lstStyle/>
                    <a:p>
                      <a:r>
                        <a:rPr lang="en-US" sz="2400" dirty="0"/>
                        <a:t>Needs training time</a:t>
                      </a:r>
                      <a:endParaRPr lang="en-IL" sz="2400" dirty="0"/>
                    </a:p>
                  </a:txBody>
                  <a:tcPr/>
                </a:tc>
                <a:tc>
                  <a:txBody>
                    <a:bodyPr/>
                    <a:lstStyle/>
                    <a:p>
                      <a:pPr algn="ctr"/>
                      <a:r>
                        <a:rPr lang="en-US" dirty="0"/>
                        <a:t>V</a:t>
                      </a:r>
                      <a:endParaRPr lang="en-IL" dirty="0"/>
                    </a:p>
                  </a:txBody>
                  <a:tcPr/>
                </a:tc>
                <a:tc>
                  <a:txBody>
                    <a:bodyPr/>
                    <a:lstStyle/>
                    <a:p>
                      <a:pPr algn="ctr"/>
                      <a:r>
                        <a:rPr lang="en-US" dirty="0"/>
                        <a:t>X</a:t>
                      </a:r>
                      <a:endParaRPr lang="en-IL" dirty="0"/>
                    </a:p>
                  </a:txBody>
                  <a:tcPr/>
                </a:tc>
                <a:extLst>
                  <a:ext uri="{0D108BD9-81ED-4DB2-BD59-A6C34878D82A}">
                    <a16:rowId xmlns:a16="http://schemas.microsoft.com/office/drawing/2014/main" val="4016331323"/>
                  </a:ext>
                </a:extLst>
              </a:tr>
              <a:tr h="590603">
                <a:tc>
                  <a:txBody>
                    <a:bodyPr/>
                    <a:lstStyle/>
                    <a:p>
                      <a:r>
                        <a:rPr lang="en-US" sz="2400" dirty="0"/>
                        <a:t>Accurate</a:t>
                      </a:r>
                      <a:endParaRPr lang="en-IL" sz="2400" dirty="0"/>
                    </a:p>
                  </a:txBody>
                  <a:tcPr/>
                </a:tc>
                <a:tc>
                  <a:txBody>
                    <a:bodyPr/>
                    <a:lstStyle/>
                    <a:p>
                      <a:pPr algn="ctr"/>
                      <a:r>
                        <a:rPr lang="en-US" dirty="0"/>
                        <a:t>V</a:t>
                      </a:r>
                      <a:endParaRPr lang="en-IL" dirty="0"/>
                    </a:p>
                  </a:txBody>
                  <a:tcPr/>
                </a:tc>
                <a:tc>
                  <a:txBody>
                    <a:bodyPr/>
                    <a:lstStyle/>
                    <a:p>
                      <a:pPr algn="ctr"/>
                      <a:r>
                        <a:rPr lang="en-US" dirty="0"/>
                        <a:t>X</a:t>
                      </a:r>
                      <a:endParaRPr lang="en-IL" dirty="0"/>
                    </a:p>
                  </a:txBody>
                  <a:tcPr/>
                </a:tc>
                <a:extLst>
                  <a:ext uri="{0D108BD9-81ED-4DB2-BD59-A6C34878D82A}">
                    <a16:rowId xmlns:a16="http://schemas.microsoft.com/office/drawing/2014/main" val="3366275555"/>
                  </a:ext>
                </a:extLst>
              </a:tr>
              <a:tr h="590603">
                <a:tc>
                  <a:txBody>
                    <a:bodyPr/>
                    <a:lstStyle/>
                    <a:p>
                      <a:r>
                        <a:rPr lang="en-US" sz="2400" dirty="0" err="1"/>
                        <a:t>Multilinguality</a:t>
                      </a:r>
                      <a:endParaRPr lang="en-IL" sz="2400" dirty="0"/>
                    </a:p>
                  </a:txBody>
                  <a:tcPr/>
                </a:tc>
                <a:tc>
                  <a:txBody>
                    <a:bodyPr/>
                    <a:lstStyle/>
                    <a:p>
                      <a:pPr algn="ctr"/>
                      <a:r>
                        <a:rPr lang="en-US" dirty="0"/>
                        <a:t>Needs to be trained on each language</a:t>
                      </a:r>
                      <a:endParaRPr lang="en-IL" dirty="0"/>
                    </a:p>
                  </a:txBody>
                  <a:tcPr/>
                </a:tc>
                <a:tc>
                  <a:txBody>
                    <a:bodyPr/>
                    <a:lstStyle/>
                    <a:p>
                      <a:pPr algn="ctr"/>
                      <a:r>
                        <a:rPr lang="en-US" dirty="0"/>
                        <a:t>Needs to be manually adjusted to each language</a:t>
                      </a:r>
                      <a:endParaRPr lang="en-IL" dirty="0"/>
                    </a:p>
                  </a:txBody>
                  <a:tcPr/>
                </a:tc>
                <a:extLst>
                  <a:ext uri="{0D108BD9-81ED-4DB2-BD59-A6C34878D82A}">
                    <a16:rowId xmlns:a16="http://schemas.microsoft.com/office/drawing/2014/main" val="4249179493"/>
                  </a:ext>
                </a:extLst>
              </a:tr>
            </a:tbl>
          </a:graphicData>
        </a:graphic>
      </p:graphicFrame>
      <p:pic>
        <p:nvPicPr>
          <p:cNvPr id="3076" name="Picture 4" descr="Image result for like">
            <a:extLst>
              <a:ext uri="{FF2B5EF4-FFF2-40B4-BE49-F238E27FC236}">
                <a16:creationId xmlns:a16="http://schemas.microsoft.com/office/drawing/2014/main" id="{C6965BC1-0BEC-4556-B56B-6EE64810FD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5508" y="3429000"/>
            <a:ext cx="425301" cy="4100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like">
            <a:extLst>
              <a:ext uri="{FF2B5EF4-FFF2-40B4-BE49-F238E27FC236}">
                <a16:creationId xmlns:a16="http://schemas.microsoft.com/office/drawing/2014/main" id="{3D4F96BA-39D7-4573-8C4C-DE946991AA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5508" y="4037912"/>
            <a:ext cx="425301" cy="4100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like">
            <a:extLst>
              <a:ext uri="{FF2B5EF4-FFF2-40B4-BE49-F238E27FC236}">
                <a16:creationId xmlns:a16="http://schemas.microsoft.com/office/drawing/2014/main" id="{0D1EE0BE-18EC-465E-A1A5-207F08D932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9165" y="4665921"/>
            <a:ext cx="425301" cy="41002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A9034C68-A31F-486B-8DD9-FF7F293C5E20}"/>
              </a:ext>
            </a:extLst>
          </p:cNvPr>
          <p:cNvSpPr>
            <a:spLocks noGrp="1"/>
          </p:cNvSpPr>
          <p:nvPr>
            <p:ph type="sldNum" sz="quarter" idx="12"/>
          </p:nvPr>
        </p:nvSpPr>
        <p:spPr/>
        <p:txBody>
          <a:bodyPr/>
          <a:lstStyle/>
          <a:p>
            <a:fld id="{9083F240-2B89-434C-B7CF-9EF477DB1205}" type="slidenum">
              <a:rPr lang="en-IL" smtClean="0"/>
              <a:t>56</a:t>
            </a:fld>
            <a:endParaRPr lang="en-IL"/>
          </a:p>
        </p:txBody>
      </p:sp>
    </p:spTree>
    <p:extLst>
      <p:ext uri="{BB962C8B-B14F-4D97-AF65-F5344CB8AC3E}">
        <p14:creationId xmlns:p14="http://schemas.microsoft.com/office/powerpoint/2010/main" val="19414942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multilingual">
            <a:extLst>
              <a:ext uri="{FF2B5EF4-FFF2-40B4-BE49-F238E27FC236}">
                <a16:creationId xmlns:a16="http://schemas.microsoft.com/office/drawing/2014/main" id="{6C7D434F-1990-4127-8E74-BA7E87B3DC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715874"/>
            <a:ext cx="5164183" cy="21421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EE45581-2535-4F97-B62A-0594804C3BAB}"/>
              </a:ext>
            </a:extLst>
          </p:cNvPr>
          <p:cNvSpPr>
            <a:spLocks noGrp="1"/>
          </p:cNvSpPr>
          <p:nvPr>
            <p:ph type="title"/>
          </p:nvPr>
        </p:nvSpPr>
        <p:spPr/>
        <p:txBody>
          <a:bodyPr/>
          <a:lstStyle/>
          <a:p>
            <a:r>
              <a:rPr lang="en-US" dirty="0"/>
              <a:t>Evaluation in multilingual domain</a:t>
            </a:r>
            <a:endParaRPr lang="en-IL" dirty="0"/>
          </a:p>
        </p:txBody>
      </p:sp>
      <p:sp>
        <p:nvSpPr>
          <p:cNvPr id="3" name="Content Placeholder 2">
            <a:extLst>
              <a:ext uri="{FF2B5EF4-FFF2-40B4-BE49-F238E27FC236}">
                <a16:creationId xmlns:a16="http://schemas.microsoft.com/office/drawing/2014/main" id="{73768D50-284E-4B91-B3D1-94D91B6D1814}"/>
              </a:ext>
            </a:extLst>
          </p:cNvPr>
          <p:cNvSpPr>
            <a:spLocks noGrp="1"/>
          </p:cNvSpPr>
          <p:nvPr>
            <p:ph idx="1"/>
          </p:nvPr>
        </p:nvSpPr>
        <p:spPr>
          <a:xfrm>
            <a:off x="1149530" y="2142127"/>
            <a:ext cx="10204269" cy="4034836"/>
          </a:xfrm>
        </p:spPr>
        <p:txBody>
          <a:bodyPr>
            <a:normAutofit/>
          </a:bodyPr>
          <a:lstStyle/>
          <a:p>
            <a:r>
              <a:rPr lang="en-US" u="sng" dirty="0"/>
              <a:t>Question</a:t>
            </a:r>
            <a:r>
              <a:rPr lang="en-US" dirty="0"/>
              <a:t>: does a model perform </a:t>
            </a:r>
            <a:r>
              <a:rPr lang="en-US" b="1" i="1" dirty="0"/>
              <a:t>equally well </a:t>
            </a:r>
            <a:r>
              <a:rPr lang="en-US" dirty="0"/>
              <a:t>for all the languages, and how well it works when applied to a new language? </a:t>
            </a:r>
          </a:p>
          <a:p>
            <a:endParaRPr lang="en-US" dirty="0"/>
          </a:p>
          <a:p>
            <a:r>
              <a:rPr lang="en-US" dirty="0"/>
              <a:t>An approach that works well on several languages from different language families is considered as </a:t>
            </a:r>
            <a:r>
              <a:rPr lang="en-US" b="1" dirty="0"/>
              <a:t>“truly multilingual.” </a:t>
            </a:r>
          </a:p>
          <a:p>
            <a:pPr lvl="1"/>
            <a:r>
              <a:rPr lang="en-US" dirty="0"/>
              <a:t>Evaluation on multiple languages must be performed. </a:t>
            </a:r>
          </a:p>
        </p:txBody>
      </p:sp>
      <p:pic>
        <p:nvPicPr>
          <p:cNvPr id="5" name="Picture 2" descr="Related image">
            <a:extLst>
              <a:ext uri="{FF2B5EF4-FFF2-40B4-BE49-F238E27FC236}">
                <a16:creationId xmlns:a16="http://schemas.microsoft.com/office/drawing/2014/main" id="{1E4CE10C-0961-46E0-8FDC-7380BD6F22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9239" y="0"/>
            <a:ext cx="2272937" cy="239131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http://events.dimes.unical.it/multilingmine/wp-content/uploads/sites/2/2015/10/multilingmine_70_img.jpg">
            <a:extLst>
              <a:ext uri="{FF2B5EF4-FFF2-40B4-BE49-F238E27FC236}">
                <a16:creationId xmlns:a16="http://schemas.microsoft.com/office/drawing/2014/main" id="{510A4E3F-5BF4-490D-BE3E-9F78C7ECE5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69234" y="4549264"/>
            <a:ext cx="3452949" cy="230873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50AA344B-43ED-4E88-A8C0-FCA785B0CE23}"/>
              </a:ext>
            </a:extLst>
          </p:cNvPr>
          <p:cNvSpPr>
            <a:spLocks noGrp="1"/>
          </p:cNvSpPr>
          <p:nvPr>
            <p:ph type="sldNum" sz="quarter" idx="12"/>
          </p:nvPr>
        </p:nvSpPr>
        <p:spPr/>
        <p:txBody>
          <a:bodyPr/>
          <a:lstStyle/>
          <a:p>
            <a:fld id="{9083F240-2B89-434C-B7CF-9EF477DB1205}" type="slidenum">
              <a:rPr lang="en-IL" smtClean="0"/>
              <a:t>57</a:t>
            </a:fld>
            <a:endParaRPr lang="en-IL"/>
          </a:p>
        </p:txBody>
      </p:sp>
    </p:spTree>
    <p:extLst>
      <p:ext uri="{BB962C8B-B14F-4D97-AF65-F5344CB8AC3E}">
        <p14:creationId xmlns:p14="http://schemas.microsoft.com/office/powerpoint/2010/main" val="24763221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45581-2535-4F97-B62A-0594804C3BAB}"/>
              </a:ext>
            </a:extLst>
          </p:cNvPr>
          <p:cNvSpPr>
            <a:spLocks noGrp="1"/>
          </p:cNvSpPr>
          <p:nvPr>
            <p:ph type="title"/>
          </p:nvPr>
        </p:nvSpPr>
        <p:spPr/>
        <p:txBody>
          <a:bodyPr/>
          <a:lstStyle/>
          <a:p>
            <a:r>
              <a:rPr lang="en-US" dirty="0"/>
              <a:t>Evaluation in multilingual domain</a:t>
            </a:r>
            <a:endParaRPr lang="en-IL" dirty="0"/>
          </a:p>
        </p:txBody>
      </p:sp>
      <p:sp>
        <p:nvSpPr>
          <p:cNvPr id="3" name="Content Placeholder 2">
            <a:extLst>
              <a:ext uri="{FF2B5EF4-FFF2-40B4-BE49-F238E27FC236}">
                <a16:creationId xmlns:a16="http://schemas.microsoft.com/office/drawing/2014/main" id="{73768D50-284E-4B91-B3D1-94D91B6D1814}"/>
              </a:ext>
            </a:extLst>
          </p:cNvPr>
          <p:cNvSpPr>
            <a:spLocks noGrp="1"/>
          </p:cNvSpPr>
          <p:nvPr>
            <p:ph idx="1"/>
          </p:nvPr>
        </p:nvSpPr>
        <p:spPr/>
        <p:txBody>
          <a:bodyPr>
            <a:normAutofit/>
          </a:bodyPr>
          <a:lstStyle/>
          <a:p>
            <a:r>
              <a:rPr lang="en-US" b="1" dirty="0"/>
              <a:t>Automatic evaluations </a:t>
            </a:r>
          </a:p>
          <a:p>
            <a:pPr lvl="1"/>
            <a:r>
              <a:rPr lang="en-US" dirty="0"/>
              <a:t>need gold standard data, provided on each language</a:t>
            </a:r>
          </a:p>
          <a:p>
            <a:pPr lvl="1"/>
            <a:r>
              <a:rPr lang="en-US" dirty="0"/>
              <a:t>tools for automatic evaluations must be adapted to various languages. </a:t>
            </a:r>
          </a:p>
          <a:p>
            <a:r>
              <a:rPr lang="en-US" b="1" dirty="0"/>
              <a:t>Human evaluations </a:t>
            </a:r>
          </a:p>
          <a:p>
            <a:pPr lvl="1"/>
            <a:r>
              <a:rPr lang="en-US" dirty="0"/>
              <a:t>human experts with language skills are in demand</a:t>
            </a:r>
          </a:p>
          <a:p>
            <a:endParaRPr lang="en-US" dirty="0"/>
          </a:p>
          <a:p>
            <a:r>
              <a:rPr lang="en-US" dirty="0"/>
              <a:t>Both scenarios create a big challenge for the </a:t>
            </a:r>
            <a:r>
              <a:rPr lang="en-US" i="1" u="sng" dirty="0"/>
              <a:t>low-resource languages</a:t>
            </a:r>
            <a:r>
              <a:rPr lang="en-US" dirty="0"/>
              <a:t>.</a:t>
            </a:r>
            <a:endParaRPr lang="en-IL" dirty="0"/>
          </a:p>
        </p:txBody>
      </p:sp>
      <p:pic>
        <p:nvPicPr>
          <p:cNvPr id="2050" name="Picture 2" descr="Image result for evaluation">
            <a:extLst>
              <a:ext uri="{FF2B5EF4-FFF2-40B4-BE49-F238E27FC236}">
                <a16:creationId xmlns:a16="http://schemas.microsoft.com/office/drawing/2014/main" id="{7C10BB46-72FF-4244-91CD-C921750EFC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3938" y="28281"/>
            <a:ext cx="2670927" cy="274311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4B7760EF-1CAC-440F-AF30-72B1E7462C6D}"/>
              </a:ext>
            </a:extLst>
          </p:cNvPr>
          <p:cNvSpPr>
            <a:spLocks noGrp="1"/>
          </p:cNvSpPr>
          <p:nvPr>
            <p:ph type="sldNum" sz="quarter" idx="12"/>
          </p:nvPr>
        </p:nvSpPr>
        <p:spPr/>
        <p:txBody>
          <a:bodyPr/>
          <a:lstStyle/>
          <a:p>
            <a:fld id="{9083F240-2B89-434C-B7CF-9EF477DB1205}" type="slidenum">
              <a:rPr lang="en-IL" smtClean="0"/>
              <a:t>58</a:t>
            </a:fld>
            <a:endParaRPr lang="en-IL"/>
          </a:p>
        </p:txBody>
      </p:sp>
    </p:spTree>
    <p:extLst>
      <p:ext uri="{BB962C8B-B14F-4D97-AF65-F5344CB8AC3E}">
        <p14:creationId xmlns:p14="http://schemas.microsoft.com/office/powerpoint/2010/main" val="4339719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Related image">
            <a:extLst>
              <a:ext uri="{FF2B5EF4-FFF2-40B4-BE49-F238E27FC236}">
                <a16:creationId xmlns:a16="http://schemas.microsoft.com/office/drawing/2014/main" id="{11B9A7FD-14A6-4955-8B9A-49FD70D2CF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0643" y="2952207"/>
            <a:ext cx="6741357" cy="39057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EE45581-2535-4F97-B62A-0594804C3BAB}"/>
              </a:ext>
            </a:extLst>
          </p:cNvPr>
          <p:cNvSpPr>
            <a:spLocks noGrp="1"/>
          </p:cNvSpPr>
          <p:nvPr>
            <p:ph type="title"/>
          </p:nvPr>
        </p:nvSpPr>
        <p:spPr/>
        <p:txBody>
          <a:bodyPr/>
          <a:lstStyle/>
          <a:p>
            <a:r>
              <a:rPr lang="en-US" dirty="0"/>
              <a:t>Evaluation in multilingual domain:</a:t>
            </a:r>
            <a:br>
              <a:rPr lang="en-US" dirty="0"/>
            </a:br>
            <a:r>
              <a:rPr lang="en-US" sz="3600" i="1" dirty="0"/>
              <a:t>Low resource languages</a:t>
            </a:r>
            <a:endParaRPr lang="en-IL" i="1" dirty="0"/>
          </a:p>
        </p:txBody>
      </p:sp>
      <p:sp>
        <p:nvSpPr>
          <p:cNvPr id="3" name="Content Placeholder 2">
            <a:extLst>
              <a:ext uri="{FF2B5EF4-FFF2-40B4-BE49-F238E27FC236}">
                <a16:creationId xmlns:a16="http://schemas.microsoft.com/office/drawing/2014/main" id="{73768D50-284E-4B91-B3D1-94D91B6D1814}"/>
              </a:ext>
            </a:extLst>
          </p:cNvPr>
          <p:cNvSpPr>
            <a:spLocks noGrp="1"/>
          </p:cNvSpPr>
          <p:nvPr>
            <p:ph idx="1"/>
          </p:nvPr>
        </p:nvSpPr>
        <p:spPr/>
        <p:txBody>
          <a:bodyPr>
            <a:normAutofit/>
          </a:bodyPr>
          <a:lstStyle/>
          <a:p>
            <a:pPr marL="0" indent="0">
              <a:buNone/>
            </a:pPr>
            <a:r>
              <a:rPr lang="en-US" dirty="0"/>
              <a:t>The term </a:t>
            </a:r>
            <a:r>
              <a:rPr lang="en-US" b="1" i="1" dirty="0"/>
              <a:t>under-resourced languages </a:t>
            </a:r>
            <a:r>
              <a:rPr lang="en-US" dirty="0"/>
              <a:t>refers to a language with at least one of the following aspects: </a:t>
            </a:r>
          </a:p>
          <a:p>
            <a:pPr marL="971550" lvl="1" indent="-514350">
              <a:buFont typeface="+mj-lt"/>
              <a:buAutoNum type="arabicPeriod"/>
            </a:pPr>
            <a:r>
              <a:rPr lang="en-US" dirty="0"/>
              <a:t>lack of a unique writing system, </a:t>
            </a:r>
          </a:p>
          <a:p>
            <a:pPr marL="971550" lvl="1" indent="-514350">
              <a:buFont typeface="+mj-lt"/>
              <a:buAutoNum type="arabicPeriod"/>
            </a:pPr>
            <a:r>
              <a:rPr lang="en-US" dirty="0"/>
              <a:t>limited presence on the web, </a:t>
            </a:r>
          </a:p>
          <a:p>
            <a:pPr marL="971550" lvl="1" indent="-514350">
              <a:buFont typeface="+mj-lt"/>
              <a:buAutoNum type="arabicPeriod"/>
            </a:pPr>
            <a:r>
              <a:rPr lang="en-US" dirty="0"/>
              <a:t>lack of linguistic expertise, </a:t>
            </a:r>
          </a:p>
          <a:p>
            <a:pPr marL="971550" lvl="1" indent="-514350">
              <a:buFont typeface="+mj-lt"/>
              <a:buAutoNum type="arabicPeriod"/>
            </a:pPr>
            <a:r>
              <a:rPr lang="en-US" dirty="0"/>
              <a:t>lack of electronic resources for                                                                       speech and language processing. </a:t>
            </a:r>
          </a:p>
        </p:txBody>
      </p:sp>
      <p:sp>
        <p:nvSpPr>
          <p:cNvPr id="4" name="Slide Number Placeholder 3">
            <a:extLst>
              <a:ext uri="{FF2B5EF4-FFF2-40B4-BE49-F238E27FC236}">
                <a16:creationId xmlns:a16="http://schemas.microsoft.com/office/drawing/2014/main" id="{E930A2BC-67C2-426A-925E-5B1524B92337}"/>
              </a:ext>
            </a:extLst>
          </p:cNvPr>
          <p:cNvSpPr>
            <a:spLocks noGrp="1"/>
          </p:cNvSpPr>
          <p:nvPr>
            <p:ph type="sldNum" sz="quarter" idx="12"/>
          </p:nvPr>
        </p:nvSpPr>
        <p:spPr/>
        <p:txBody>
          <a:bodyPr/>
          <a:lstStyle/>
          <a:p>
            <a:fld id="{9083F240-2B89-434C-B7CF-9EF477DB1205}" type="slidenum">
              <a:rPr lang="en-IL" smtClean="0"/>
              <a:t>59</a:t>
            </a:fld>
            <a:endParaRPr lang="en-IL"/>
          </a:p>
        </p:txBody>
      </p:sp>
    </p:spTree>
    <p:extLst>
      <p:ext uri="{BB962C8B-B14F-4D97-AF65-F5344CB8AC3E}">
        <p14:creationId xmlns:p14="http://schemas.microsoft.com/office/powerpoint/2010/main" val="2442473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38B2E-F8AC-4B45-941D-5AE1C0D7B7BC}"/>
              </a:ext>
            </a:extLst>
          </p:cNvPr>
          <p:cNvSpPr>
            <a:spLocks noGrp="1"/>
          </p:cNvSpPr>
          <p:nvPr>
            <p:ph type="title"/>
          </p:nvPr>
        </p:nvSpPr>
        <p:spPr/>
        <p:txBody>
          <a:bodyPr/>
          <a:lstStyle/>
          <a:p>
            <a:r>
              <a:rPr lang="en-US" dirty="0"/>
              <a:t>Introduction into IR, example</a:t>
            </a:r>
            <a:endParaRPr lang="en-IL" dirty="0"/>
          </a:p>
        </p:txBody>
      </p:sp>
      <p:sp>
        <p:nvSpPr>
          <p:cNvPr id="3" name="Content Placeholder 2">
            <a:extLst>
              <a:ext uri="{FF2B5EF4-FFF2-40B4-BE49-F238E27FC236}">
                <a16:creationId xmlns:a16="http://schemas.microsoft.com/office/drawing/2014/main" id="{D81E8964-5200-4D7A-9006-F59E8B5E4A8E}"/>
              </a:ext>
            </a:extLst>
          </p:cNvPr>
          <p:cNvSpPr>
            <a:spLocks noGrp="1"/>
          </p:cNvSpPr>
          <p:nvPr>
            <p:ph idx="1"/>
          </p:nvPr>
        </p:nvSpPr>
        <p:spPr>
          <a:xfrm>
            <a:off x="838200" y="1825625"/>
            <a:ext cx="10515600" cy="4351338"/>
          </a:xfrm>
        </p:spPr>
        <p:txBody>
          <a:bodyPr/>
          <a:lstStyle/>
          <a:p>
            <a:pPr marL="0" indent="0">
              <a:buNone/>
            </a:pPr>
            <a:r>
              <a:rPr lang="en-US" sz="3200" dirty="0"/>
              <a:t>Knee pain:</a:t>
            </a:r>
          </a:p>
          <a:p>
            <a:r>
              <a:rPr lang="en-US" u="sng" dirty="0"/>
              <a:t>Reason</a:t>
            </a:r>
            <a:r>
              <a:rPr lang="en-US" dirty="0"/>
              <a:t>: sport, trauma, age, health problems?</a:t>
            </a:r>
          </a:p>
          <a:p>
            <a:r>
              <a:rPr lang="en-US" u="sng" dirty="0"/>
              <a:t>Treatment</a:t>
            </a:r>
            <a:r>
              <a:rPr lang="en-US" dirty="0"/>
              <a:t>: physiotherapy, rest, cold, heat, medications?  </a:t>
            </a:r>
          </a:p>
          <a:p>
            <a:r>
              <a:rPr lang="en-US" u="sng" dirty="0"/>
              <a:t>Information source</a:t>
            </a:r>
            <a:r>
              <a:rPr lang="en-US" dirty="0"/>
              <a:t>: medical forums, articles, doctors, patients? </a:t>
            </a:r>
          </a:p>
          <a:p>
            <a:r>
              <a:rPr lang="en-US" u="sng" dirty="0"/>
              <a:t>Restrictions</a:t>
            </a:r>
            <a:r>
              <a:rPr lang="en-US" dirty="0"/>
              <a:t>: dance, ski, spinning, other activities? </a:t>
            </a:r>
          </a:p>
          <a:p>
            <a:r>
              <a:rPr lang="en-US" u="sng" dirty="0"/>
              <a:t>Diet</a:t>
            </a:r>
            <a:r>
              <a:rPr lang="en-US" dirty="0"/>
              <a:t>: exclude salt, add calcium?</a:t>
            </a:r>
          </a:p>
          <a:p>
            <a:endParaRPr lang="en-US" u="sng" dirty="0"/>
          </a:p>
          <a:p>
            <a:r>
              <a:rPr lang="en-US" u="sng" dirty="0"/>
              <a:t>Source of diet supplements</a:t>
            </a:r>
            <a:r>
              <a:rPr lang="en-US" dirty="0"/>
              <a:t>: </a:t>
            </a:r>
            <a:r>
              <a:rPr lang="en-US" dirty="0" err="1"/>
              <a:t>iHerb</a:t>
            </a:r>
            <a:r>
              <a:rPr lang="en-US" dirty="0"/>
              <a:t>, Amazon, other?</a:t>
            </a:r>
            <a:endParaRPr lang="en-IL" dirty="0"/>
          </a:p>
        </p:txBody>
      </p:sp>
      <p:pic>
        <p:nvPicPr>
          <p:cNvPr id="1028" name="Picture 4" descr="Related image">
            <a:extLst>
              <a:ext uri="{FF2B5EF4-FFF2-40B4-BE49-F238E27FC236}">
                <a16:creationId xmlns:a16="http://schemas.microsoft.com/office/drawing/2014/main" id="{73750CB6-A7DE-403B-AA0F-20E98C412E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2535" y="2046351"/>
            <a:ext cx="1992198" cy="122188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6" descr="Image result for knee pain">
            <a:extLst>
              <a:ext uri="{FF2B5EF4-FFF2-40B4-BE49-F238E27FC236}">
                <a16:creationId xmlns:a16="http://schemas.microsoft.com/office/drawing/2014/main" id="{AF314DD7-D55F-4138-87FC-AB76E525BEB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L"/>
          </a:p>
        </p:txBody>
      </p:sp>
      <p:pic>
        <p:nvPicPr>
          <p:cNvPr id="1032" name="Picture 8" descr="Image result for knee pain">
            <a:extLst>
              <a:ext uri="{FF2B5EF4-FFF2-40B4-BE49-F238E27FC236}">
                <a16:creationId xmlns:a16="http://schemas.microsoft.com/office/drawing/2014/main" id="{9F02502F-B581-49EA-9B83-68803E785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2760" y="0"/>
            <a:ext cx="4079240" cy="21416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097B01EF-7CF1-421A-BB98-9CF9579F0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7137" y="3922991"/>
            <a:ext cx="2110795" cy="153394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diet">
            <a:extLst>
              <a:ext uri="{FF2B5EF4-FFF2-40B4-BE49-F238E27FC236}">
                <a16:creationId xmlns:a16="http://schemas.microsoft.com/office/drawing/2014/main" id="{2A174132-FA2C-4AD1-9336-AA884596EF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3600" y="4374098"/>
            <a:ext cx="2215092" cy="110754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Related image">
            <a:extLst>
              <a:ext uri="{FF2B5EF4-FFF2-40B4-BE49-F238E27FC236}">
                <a16:creationId xmlns:a16="http://schemas.microsoft.com/office/drawing/2014/main" id="{CF67F1E1-DB45-4D17-AB19-C2A05860D8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83299" y="2506726"/>
            <a:ext cx="1545067" cy="2265679"/>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0" descr="Image result for iherb">
            <a:extLst>
              <a:ext uri="{FF2B5EF4-FFF2-40B4-BE49-F238E27FC236}">
                <a16:creationId xmlns:a16="http://schemas.microsoft.com/office/drawing/2014/main" id="{7EF09E4C-F105-455D-A3F4-A825A9689E54}"/>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L"/>
          </a:p>
        </p:txBody>
      </p:sp>
      <p:pic>
        <p:nvPicPr>
          <p:cNvPr id="1046" name="Picture 22" descr="Image result for iherb">
            <a:extLst>
              <a:ext uri="{FF2B5EF4-FFF2-40B4-BE49-F238E27FC236}">
                <a16:creationId xmlns:a16="http://schemas.microsoft.com/office/drawing/2014/main" id="{3E66E7D0-B23B-489F-BA2A-63831798D4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17137" y="5314584"/>
            <a:ext cx="1344929" cy="134492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thumb7.shutterstock.com/thumb_large/642445/232077181/stock-photo-woman-runner-sports-injured-leg-232077181.jpg">
            <a:extLst>
              <a:ext uri="{FF2B5EF4-FFF2-40B4-BE49-F238E27FC236}">
                <a16:creationId xmlns:a16="http://schemas.microsoft.com/office/drawing/2014/main" id="{B7F3EECE-F3BB-4843-92C6-A9CEB7FDD14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 b="14280"/>
          <a:stretch/>
        </p:blipFill>
        <p:spPr bwMode="auto">
          <a:xfrm>
            <a:off x="7801827" y="1595715"/>
            <a:ext cx="1992198" cy="133200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61CA1ACE-213A-4548-ABE7-B69D3499A8F2}"/>
              </a:ext>
            </a:extLst>
          </p:cNvPr>
          <p:cNvSpPr>
            <a:spLocks noGrp="1"/>
          </p:cNvSpPr>
          <p:nvPr>
            <p:ph type="sldNum" sz="quarter" idx="12"/>
          </p:nvPr>
        </p:nvSpPr>
        <p:spPr/>
        <p:txBody>
          <a:bodyPr/>
          <a:lstStyle/>
          <a:p>
            <a:fld id="{9083F240-2B89-434C-B7CF-9EF477DB1205}" type="slidenum">
              <a:rPr lang="en-IL" smtClean="0"/>
              <a:t>6</a:t>
            </a:fld>
            <a:endParaRPr lang="en-IL"/>
          </a:p>
        </p:txBody>
      </p:sp>
    </p:spTree>
    <p:extLst>
      <p:ext uri="{BB962C8B-B14F-4D97-AF65-F5344CB8AC3E}">
        <p14:creationId xmlns:p14="http://schemas.microsoft.com/office/powerpoint/2010/main" val="388783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4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45581-2535-4F97-B62A-0594804C3BAB}"/>
              </a:ext>
            </a:extLst>
          </p:cNvPr>
          <p:cNvSpPr>
            <a:spLocks noGrp="1"/>
          </p:cNvSpPr>
          <p:nvPr>
            <p:ph type="title"/>
          </p:nvPr>
        </p:nvSpPr>
        <p:spPr/>
        <p:txBody>
          <a:bodyPr/>
          <a:lstStyle/>
          <a:p>
            <a:r>
              <a:rPr lang="en-US" dirty="0"/>
              <a:t>Evaluation in multilingual domain:</a:t>
            </a:r>
            <a:br>
              <a:rPr lang="en-US" dirty="0"/>
            </a:br>
            <a:r>
              <a:rPr lang="en-US" sz="3600" i="1" dirty="0"/>
              <a:t>Low resource languages</a:t>
            </a:r>
            <a:endParaRPr lang="en-IL" i="1" dirty="0"/>
          </a:p>
        </p:txBody>
      </p:sp>
      <p:sp>
        <p:nvSpPr>
          <p:cNvPr id="3" name="Content Placeholder 2">
            <a:extLst>
              <a:ext uri="{FF2B5EF4-FFF2-40B4-BE49-F238E27FC236}">
                <a16:creationId xmlns:a16="http://schemas.microsoft.com/office/drawing/2014/main" id="{73768D50-284E-4B91-B3D1-94D91B6D1814}"/>
              </a:ext>
            </a:extLst>
          </p:cNvPr>
          <p:cNvSpPr>
            <a:spLocks noGrp="1"/>
          </p:cNvSpPr>
          <p:nvPr>
            <p:ph idx="1"/>
          </p:nvPr>
        </p:nvSpPr>
        <p:spPr>
          <a:xfrm>
            <a:off x="838199" y="1825625"/>
            <a:ext cx="10687493" cy="4351338"/>
          </a:xfrm>
        </p:spPr>
        <p:txBody>
          <a:bodyPr>
            <a:normAutofit/>
          </a:bodyPr>
          <a:lstStyle/>
          <a:p>
            <a:pPr marL="0" indent="0">
              <a:buNone/>
            </a:pPr>
            <a:r>
              <a:rPr lang="en-US" dirty="0"/>
              <a:t>To define the status of a language, one may use the Basic </a:t>
            </a:r>
            <a:r>
              <a:rPr lang="en-US" dirty="0" err="1"/>
              <a:t>LAnguage</a:t>
            </a:r>
            <a:r>
              <a:rPr lang="en-US" dirty="0"/>
              <a:t> Resource Kit (BLARK), at </a:t>
            </a:r>
            <a:r>
              <a:rPr lang="en-US" dirty="0">
                <a:hlinkClick r:id="rId2"/>
              </a:rPr>
              <a:t>http://www.elsnet.org/dox/blark.html</a:t>
            </a:r>
            <a:endParaRPr lang="en-US" dirty="0"/>
          </a:p>
          <a:p>
            <a:pPr lvl="1"/>
            <a:r>
              <a:rPr lang="en-US" sz="2600" dirty="0"/>
              <a:t>An under-resourced language is a language that has a score below 10/20. </a:t>
            </a:r>
          </a:p>
          <a:p>
            <a:pPr lvl="1"/>
            <a:r>
              <a:rPr lang="en-US" sz="2600" dirty="0"/>
              <a:t>Even some European languages are still considered as under-resourced (Croatian, Icelandic, Latvian, Lithuanian, Maltese, and Romanian).</a:t>
            </a:r>
            <a:endParaRPr lang="ru-RU" sz="2600" dirty="0"/>
          </a:p>
          <a:p>
            <a:pPr lvl="1"/>
            <a:endParaRPr lang="ru-RU" sz="2600" dirty="0"/>
          </a:p>
          <a:p>
            <a:pPr lvl="1"/>
            <a:r>
              <a:rPr lang="en-US" sz="2600" dirty="0"/>
              <a:t>Hebrew </a:t>
            </a:r>
            <a:r>
              <a:rPr lang="en-US" sz="2600"/>
              <a:t>is under-resourced too!</a:t>
            </a:r>
            <a:endParaRPr lang="en-IL" sz="2600" dirty="0"/>
          </a:p>
        </p:txBody>
      </p:sp>
      <p:sp>
        <p:nvSpPr>
          <p:cNvPr id="4" name="Slide Number Placeholder 3">
            <a:extLst>
              <a:ext uri="{FF2B5EF4-FFF2-40B4-BE49-F238E27FC236}">
                <a16:creationId xmlns:a16="http://schemas.microsoft.com/office/drawing/2014/main" id="{29FF0BCC-B4A1-4E35-8768-0CEFB0BBB21D}"/>
              </a:ext>
            </a:extLst>
          </p:cNvPr>
          <p:cNvSpPr>
            <a:spLocks noGrp="1"/>
          </p:cNvSpPr>
          <p:nvPr>
            <p:ph type="sldNum" sz="quarter" idx="12"/>
          </p:nvPr>
        </p:nvSpPr>
        <p:spPr/>
        <p:txBody>
          <a:bodyPr/>
          <a:lstStyle/>
          <a:p>
            <a:fld id="{9083F240-2B89-434C-B7CF-9EF477DB1205}" type="slidenum">
              <a:rPr lang="en-IL" smtClean="0"/>
              <a:t>60</a:t>
            </a:fld>
            <a:endParaRPr lang="en-IL"/>
          </a:p>
        </p:txBody>
      </p:sp>
    </p:spTree>
    <p:extLst>
      <p:ext uri="{BB962C8B-B14F-4D97-AF65-F5344CB8AC3E}">
        <p14:creationId xmlns:p14="http://schemas.microsoft.com/office/powerpoint/2010/main" val="3899390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45581-2535-4F97-B62A-0594804C3BAB}"/>
              </a:ext>
            </a:extLst>
          </p:cNvPr>
          <p:cNvSpPr>
            <a:spLocks noGrp="1"/>
          </p:cNvSpPr>
          <p:nvPr>
            <p:ph type="title"/>
          </p:nvPr>
        </p:nvSpPr>
        <p:spPr/>
        <p:txBody>
          <a:bodyPr/>
          <a:lstStyle/>
          <a:p>
            <a:r>
              <a:rPr lang="en-US" dirty="0"/>
              <a:t>Evaluation in multilingual domain:</a:t>
            </a:r>
            <a:br>
              <a:rPr lang="en-US" dirty="0"/>
            </a:br>
            <a:r>
              <a:rPr lang="en-US" sz="3600" i="1" dirty="0"/>
              <a:t>Low resource languages</a:t>
            </a:r>
            <a:endParaRPr lang="en-IL" sz="3600" i="1" dirty="0"/>
          </a:p>
        </p:txBody>
      </p:sp>
      <p:sp>
        <p:nvSpPr>
          <p:cNvPr id="3" name="Content Placeholder 2">
            <a:extLst>
              <a:ext uri="{FF2B5EF4-FFF2-40B4-BE49-F238E27FC236}">
                <a16:creationId xmlns:a16="http://schemas.microsoft.com/office/drawing/2014/main" id="{73768D50-284E-4B91-B3D1-94D91B6D1814}"/>
              </a:ext>
            </a:extLst>
          </p:cNvPr>
          <p:cNvSpPr>
            <a:spLocks noGrp="1"/>
          </p:cNvSpPr>
          <p:nvPr>
            <p:ph idx="1"/>
          </p:nvPr>
        </p:nvSpPr>
        <p:spPr/>
        <p:txBody>
          <a:bodyPr>
            <a:normAutofit/>
          </a:bodyPr>
          <a:lstStyle/>
          <a:p>
            <a:pPr marL="0" indent="0">
              <a:buNone/>
            </a:pPr>
            <a:r>
              <a:rPr lang="en-US" dirty="0"/>
              <a:t>A cross-lingual training can be helpful in some cases, but usually it suffers from poor performance, due to inter-language differences.</a:t>
            </a:r>
            <a:endParaRPr lang="en-IL" dirty="0"/>
          </a:p>
        </p:txBody>
      </p:sp>
      <p:pic>
        <p:nvPicPr>
          <p:cNvPr id="6146" name="Picture 2" descr="Image result for cross-lingual">
            <a:extLst>
              <a:ext uri="{FF2B5EF4-FFF2-40B4-BE49-F238E27FC236}">
                <a16:creationId xmlns:a16="http://schemas.microsoft.com/office/drawing/2014/main" id="{60FA9C8D-CDCD-4DF1-8965-1ABBE1D305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2565" y="3158650"/>
            <a:ext cx="3283630" cy="254481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A262C73-866F-48B2-92BE-E188A2EEB85E}"/>
              </a:ext>
            </a:extLst>
          </p:cNvPr>
          <p:cNvSpPr>
            <a:spLocks noGrp="1"/>
          </p:cNvSpPr>
          <p:nvPr>
            <p:ph type="sldNum" sz="quarter" idx="12"/>
          </p:nvPr>
        </p:nvSpPr>
        <p:spPr/>
        <p:txBody>
          <a:bodyPr/>
          <a:lstStyle/>
          <a:p>
            <a:fld id="{9083F240-2B89-434C-B7CF-9EF477DB1205}" type="slidenum">
              <a:rPr lang="en-IL" smtClean="0"/>
              <a:t>61</a:t>
            </a:fld>
            <a:endParaRPr lang="en-IL"/>
          </a:p>
        </p:txBody>
      </p:sp>
    </p:spTree>
    <p:extLst>
      <p:ext uri="{BB962C8B-B14F-4D97-AF65-F5344CB8AC3E}">
        <p14:creationId xmlns:p14="http://schemas.microsoft.com/office/powerpoint/2010/main" val="39629281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45581-2535-4F97-B62A-0594804C3BAB}"/>
              </a:ext>
            </a:extLst>
          </p:cNvPr>
          <p:cNvSpPr>
            <a:spLocks noGrp="1"/>
          </p:cNvSpPr>
          <p:nvPr>
            <p:ph type="title"/>
          </p:nvPr>
        </p:nvSpPr>
        <p:spPr/>
        <p:txBody>
          <a:bodyPr/>
          <a:lstStyle/>
          <a:p>
            <a:r>
              <a:rPr lang="en-US" dirty="0"/>
              <a:t>Evaluation in multilingual domain:</a:t>
            </a:r>
            <a:br>
              <a:rPr lang="en-US" dirty="0"/>
            </a:br>
            <a:r>
              <a:rPr lang="en-US" sz="3600" i="1" dirty="0"/>
              <a:t>Multilingual approaches, conclusion</a:t>
            </a:r>
            <a:endParaRPr lang="en-IL" i="1" dirty="0"/>
          </a:p>
        </p:txBody>
      </p:sp>
      <p:sp>
        <p:nvSpPr>
          <p:cNvPr id="3" name="Content Placeholder 2">
            <a:extLst>
              <a:ext uri="{FF2B5EF4-FFF2-40B4-BE49-F238E27FC236}">
                <a16:creationId xmlns:a16="http://schemas.microsoft.com/office/drawing/2014/main" id="{73768D50-284E-4B91-B3D1-94D91B6D1814}"/>
              </a:ext>
            </a:extLst>
          </p:cNvPr>
          <p:cNvSpPr>
            <a:spLocks noGrp="1"/>
          </p:cNvSpPr>
          <p:nvPr>
            <p:ph idx="1"/>
          </p:nvPr>
        </p:nvSpPr>
        <p:spPr/>
        <p:txBody>
          <a:bodyPr>
            <a:normAutofit/>
          </a:bodyPr>
          <a:lstStyle/>
          <a:p>
            <a:pPr marL="0" indent="0">
              <a:buNone/>
            </a:pPr>
            <a:r>
              <a:rPr lang="en-US" dirty="0"/>
              <a:t>A multilingual approach has the following qualities: </a:t>
            </a:r>
          </a:p>
          <a:p>
            <a:pPr marL="914400" lvl="1" indent="-457200">
              <a:buFont typeface="+mj-lt"/>
              <a:buAutoNum type="arabicPeriod"/>
            </a:pPr>
            <a:endParaRPr lang="en-US" dirty="0"/>
          </a:p>
          <a:p>
            <a:pPr marL="914400" lvl="1" indent="-457200">
              <a:buFont typeface="+mj-lt"/>
              <a:buAutoNum type="arabicPeriod"/>
            </a:pPr>
            <a:r>
              <a:rPr lang="en-US" dirty="0"/>
              <a:t>It does not rely heavily on preprocessing tools and methods that use deep linguistic insight into a certain language, but rather on methods that are simple and available for many different languages. </a:t>
            </a:r>
          </a:p>
          <a:p>
            <a:pPr marL="914400" lvl="1" indent="-457200">
              <a:buFont typeface="+mj-lt"/>
              <a:buAutoNum type="arabicPeriod"/>
            </a:pPr>
            <a:endParaRPr lang="en-US" dirty="0"/>
          </a:p>
          <a:p>
            <a:pPr marL="914400" lvl="1" indent="-457200">
              <a:buFont typeface="+mj-lt"/>
              <a:buAutoNum type="arabicPeriod"/>
            </a:pPr>
            <a:r>
              <a:rPr lang="en-US" dirty="0"/>
              <a:t>It can be moved from one language to another if tools used by it are available for the new language. </a:t>
            </a:r>
          </a:p>
          <a:p>
            <a:pPr marL="914400" lvl="1" indent="-457200">
              <a:buFont typeface="+mj-lt"/>
              <a:buAutoNum type="arabicPeriod"/>
            </a:pPr>
            <a:endParaRPr lang="en-US" dirty="0"/>
          </a:p>
          <a:p>
            <a:pPr marL="914400" lvl="1" indent="-457200">
              <a:buFont typeface="+mj-lt"/>
              <a:buAutoNum type="arabicPeriod"/>
            </a:pPr>
            <a:r>
              <a:rPr lang="en-US" dirty="0"/>
              <a:t>It must be tested and evaluated on more than one language.</a:t>
            </a:r>
            <a:endParaRPr lang="en-IL" dirty="0"/>
          </a:p>
        </p:txBody>
      </p:sp>
      <p:sp>
        <p:nvSpPr>
          <p:cNvPr id="4" name="Slide Number Placeholder 3">
            <a:extLst>
              <a:ext uri="{FF2B5EF4-FFF2-40B4-BE49-F238E27FC236}">
                <a16:creationId xmlns:a16="http://schemas.microsoft.com/office/drawing/2014/main" id="{337923AA-711E-41CE-ADE6-48B06073DDDC}"/>
              </a:ext>
            </a:extLst>
          </p:cNvPr>
          <p:cNvSpPr>
            <a:spLocks noGrp="1"/>
          </p:cNvSpPr>
          <p:nvPr>
            <p:ph type="sldNum" sz="quarter" idx="12"/>
          </p:nvPr>
        </p:nvSpPr>
        <p:spPr/>
        <p:txBody>
          <a:bodyPr/>
          <a:lstStyle/>
          <a:p>
            <a:fld id="{9083F240-2B89-434C-B7CF-9EF477DB1205}" type="slidenum">
              <a:rPr lang="en-IL" smtClean="0"/>
              <a:t>62</a:t>
            </a:fld>
            <a:endParaRPr lang="en-IL"/>
          </a:p>
        </p:txBody>
      </p:sp>
    </p:spTree>
    <p:extLst>
      <p:ext uri="{BB962C8B-B14F-4D97-AF65-F5344CB8AC3E}">
        <p14:creationId xmlns:p14="http://schemas.microsoft.com/office/powerpoint/2010/main" val="21732530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21DBC-B379-4307-8A08-13CE9D344CD3}"/>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8B76E951-4DBF-4167-8315-685F03E58181}"/>
              </a:ext>
            </a:extLst>
          </p:cNvPr>
          <p:cNvSpPr>
            <a:spLocks noGrp="1"/>
          </p:cNvSpPr>
          <p:nvPr>
            <p:ph idx="1"/>
          </p:nvPr>
        </p:nvSpPr>
        <p:spPr/>
        <p:txBody>
          <a:bodyPr/>
          <a:lstStyle/>
          <a:p>
            <a:endParaRPr lang="en-IL"/>
          </a:p>
        </p:txBody>
      </p:sp>
      <p:pic>
        <p:nvPicPr>
          <p:cNvPr id="5122" name="Picture 2" descr="Related image">
            <a:extLst>
              <a:ext uri="{FF2B5EF4-FFF2-40B4-BE49-F238E27FC236}">
                <a16:creationId xmlns:a16="http://schemas.microsoft.com/office/drawing/2014/main" id="{FB8F37EB-5F4B-416B-ACF9-8D30136D26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0251" y="583173"/>
            <a:ext cx="4284921" cy="563415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0AEE8F66-2603-46C9-8423-968CAEBF4457}"/>
              </a:ext>
            </a:extLst>
          </p:cNvPr>
          <p:cNvSpPr>
            <a:spLocks noGrp="1"/>
          </p:cNvSpPr>
          <p:nvPr>
            <p:ph type="sldNum" sz="quarter" idx="12"/>
          </p:nvPr>
        </p:nvSpPr>
        <p:spPr/>
        <p:txBody>
          <a:bodyPr/>
          <a:lstStyle/>
          <a:p>
            <a:fld id="{9083F240-2B89-434C-B7CF-9EF477DB1205}" type="slidenum">
              <a:rPr lang="en-IL" smtClean="0"/>
              <a:t>63</a:t>
            </a:fld>
            <a:endParaRPr lang="en-IL"/>
          </a:p>
        </p:txBody>
      </p:sp>
    </p:spTree>
    <p:extLst>
      <p:ext uri="{BB962C8B-B14F-4D97-AF65-F5344CB8AC3E}">
        <p14:creationId xmlns:p14="http://schemas.microsoft.com/office/powerpoint/2010/main" val="3049081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8194" name="Picture 2" descr="http://vignette2.wikia.nocookie.net/teenbeachmovie/images/b/bf/Sad-face.jpg/revision/latest?cb=2013102013425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7158" y="5633244"/>
            <a:ext cx="1125009" cy="843757"/>
          </a:xfrm>
          <a:prstGeom prst="rect">
            <a:avLst/>
          </a:prstGeom>
          <a:noFill/>
          <a:extLst>
            <a:ext uri="{909E8E84-426E-40DD-AFC4-6F175D3DCCD1}">
              <a14:hiddenFill xmlns:a14="http://schemas.microsoft.com/office/drawing/2010/main">
                <a:solidFill>
                  <a:srgbClr val="FFFFFF"/>
                </a:solidFill>
              </a14:hiddenFill>
            </a:ext>
          </a:extLst>
        </p:spPr>
      </p:pic>
      <p:sp>
        <p:nvSpPr>
          <p:cNvPr id="110" name="Shape 110"/>
          <p:cNvSpPr txBox="1">
            <a:spLocks noGrp="1"/>
          </p:cNvSpPr>
          <p:nvPr>
            <p:ph type="title"/>
          </p:nvPr>
        </p:nvSpPr>
        <p:spPr>
          <a:xfrm>
            <a:off x="1981200" y="274637"/>
            <a:ext cx="8229600" cy="1143000"/>
          </a:xfrm>
          <a:prstGeom prst="rect">
            <a:avLst/>
          </a:prstGeom>
          <a:noFill/>
          <a:ln>
            <a:noFill/>
          </a:ln>
        </p:spPr>
        <p:txBody>
          <a:bodyPr vert="horz" lIns="91425" tIns="45700" rIns="91425" bIns="45700" rtlCol="0" anchor="ctr" anchorCtr="0">
            <a:noAutofit/>
          </a:bodyPr>
          <a:lstStyle/>
          <a:p>
            <a:pPr algn="ctr">
              <a:spcBef>
                <a:spcPts val="0"/>
              </a:spcBef>
              <a:buClr>
                <a:schemeClr val="dk1"/>
              </a:buClr>
              <a:buSzPct val="25000"/>
            </a:pPr>
            <a:r>
              <a:rPr lang="en-US" dirty="0">
                <a:solidFill>
                  <a:schemeClr val="dk1"/>
                </a:solidFill>
                <a:latin typeface="Calibri"/>
                <a:ea typeface="Calibri"/>
                <a:cs typeface="Calibri"/>
                <a:sym typeface="Calibri"/>
              </a:rPr>
              <a:t>Information Retrieval</a:t>
            </a:r>
          </a:p>
        </p:txBody>
      </p:sp>
      <p:sp>
        <p:nvSpPr>
          <p:cNvPr id="113" name="Shape 113"/>
          <p:cNvSpPr txBox="1">
            <a:spLocks noGrp="1"/>
          </p:cNvSpPr>
          <p:nvPr>
            <p:ph type="sldNum" idx="12"/>
          </p:nvPr>
        </p:nvSpPr>
        <p:spPr>
          <a:xfrm>
            <a:off x="8077201" y="6356351"/>
            <a:ext cx="2133599" cy="365125"/>
          </a:xfrm>
          <a:prstGeom prst="rect">
            <a:avLst/>
          </a:prstGeom>
          <a:noFill/>
          <a:ln>
            <a:noFill/>
          </a:ln>
        </p:spPr>
        <p:txBody>
          <a:bodyPr vert="horz" lIns="91425" tIns="45700" rIns="91425" bIns="45700" rtlCol="0" anchor="ctr" anchorCtr="0">
            <a:noAutofit/>
          </a:bodyPr>
          <a:lstStyle/>
          <a:p>
            <a:pPr>
              <a:buSzPct val="25000"/>
            </a:pPr>
            <a:r>
              <a:rPr lang="en-US"/>
              <a:t> </a:t>
            </a:r>
          </a:p>
        </p:txBody>
      </p:sp>
      <p:sp>
        <p:nvSpPr>
          <p:cNvPr id="114" name="Shape 114"/>
          <p:cNvSpPr/>
          <p:nvPr/>
        </p:nvSpPr>
        <p:spPr>
          <a:xfrm>
            <a:off x="4114801" y="4267200"/>
            <a:ext cx="1609725" cy="1466850"/>
          </a:xfrm>
          <a:prstGeom prst="rect">
            <a:avLst/>
          </a:prstGeom>
          <a:blipFill>
            <a:blip r:embed="rId4"/>
            <a:stretch>
              <a:fillRect/>
            </a:stretch>
          </a:blipFill>
        </p:spPr>
      </p:sp>
      <p:sp>
        <p:nvSpPr>
          <p:cNvPr id="115" name="Shape 115"/>
          <p:cNvSpPr/>
          <p:nvPr/>
        </p:nvSpPr>
        <p:spPr>
          <a:xfrm>
            <a:off x="2286000" y="2819401"/>
            <a:ext cx="2286000" cy="1952625"/>
          </a:xfrm>
          <a:prstGeom prst="rect">
            <a:avLst/>
          </a:prstGeom>
          <a:blipFill>
            <a:blip r:embed="rId5"/>
            <a:stretch>
              <a:fillRect/>
            </a:stretch>
          </a:blipFill>
        </p:spPr>
      </p:sp>
      <p:cxnSp>
        <p:nvCxnSpPr>
          <p:cNvPr id="116" name="Shape 116"/>
          <p:cNvCxnSpPr/>
          <p:nvPr/>
        </p:nvCxnSpPr>
        <p:spPr>
          <a:xfrm flipH="1">
            <a:off x="3581401" y="1295400"/>
            <a:ext cx="1981199" cy="1447800"/>
          </a:xfrm>
          <a:prstGeom prst="straightConnector1">
            <a:avLst/>
          </a:prstGeom>
          <a:noFill/>
          <a:ln w="38100" cap="flat">
            <a:solidFill>
              <a:schemeClr val="accent2"/>
            </a:solidFill>
            <a:prstDash val="solid"/>
            <a:round/>
            <a:headEnd type="none" w="med" len="med"/>
            <a:tailEnd type="stealth" w="lg" len="lg"/>
          </a:ln>
        </p:spPr>
      </p:cxnSp>
      <p:cxnSp>
        <p:nvCxnSpPr>
          <p:cNvPr id="117" name="Shape 117"/>
          <p:cNvCxnSpPr/>
          <p:nvPr/>
        </p:nvCxnSpPr>
        <p:spPr>
          <a:xfrm>
            <a:off x="6477000" y="1295400"/>
            <a:ext cx="2286000" cy="1447800"/>
          </a:xfrm>
          <a:prstGeom prst="straightConnector1">
            <a:avLst/>
          </a:prstGeom>
          <a:noFill/>
          <a:ln w="38100" cap="flat">
            <a:solidFill>
              <a:schemeClr val="accent2"/>
            </a:solidFill>
            <a:prstDash val="solid"/>
            <a:round/>
            <a:headEnd type="none" w="med" len="med"/>
            <a:tailEnd type="stealth" w="lg" len="lg"/>
          </a:ln>
        </p:spPr>
      </p:cxnSp>
      <p:sp>
        <p:nvSpPr>
          <p:cNvPr id="118" name="Shape 118"/>
          <p:cNvSpPr txBox="1"/>
          <p:nvPr/>
        </p:nvSpPr>
        <p:spPr>
          <a:xfrm>
            <a:off x="3124200" y="1600200"/>
            <a:ext cx="1683858" cy="369332"/>
          </a:xfrm>
          <a:prstGeom prst="rect">
            <a:avLst/>
          </a:prstGeom>
          <a:noFill/>
          <a:ln>
            <a:noFill/>
          </a:ln>
        </p:spPr>
        <p:txBody>
          <a:bodyPr lIns="91425" tIns="45700" rIns="91425" bIns="45700" anchor="t" anchorCtr="0">
            <a:noAutofit/>
          </a:bodyPr>
          <a:lstStyle/>
          <a:p>
            <a:pPr>
              <a:buSzPct val="25000"/>
            </a:pPr>
            <a:r>
              <a:rPr lang="en-US" dirty="0">
                <a:solidFill>
                  <a:schemeClr val="dk1"/>
                </a:solidFill>
                <a:latin typeface="Calibri"/>
                <a:ea typeface="Calibri"/>
                <a:cs typeface="Calibri"/>
                <a:sym typeface="Calibri"/>
              </a:rPr>
              <a:t>Employ humans</a:t>
            </a:r>
          </a:p>
        </p:txBody>
      </p:sp>
      <p:sp>
        <p:nvSpPr>
          <p:cNvPr id="119" name="Shape 119"/>
          <p:cNvSpPr txBox="1"/>
          <p:nvPr/>
        </p:nvSpPr>
        <p:spPr>
          <a:xfrm>
            <a:off x="7467601" y="1600200"/>
            <a:ext cx="1591717" cy="369332"/>
          </a:xfrm>
          <a:prstGeom prst="rect">
            <a:avLst/>
          </a:prstGeom>
          <a:noFill/>
          <a:ln>
            <a:noFill/>
          </a:ln>
        </p:spPr>
        <p:txBody>
          <a:bodyPr lIns="91425" tIns="45700" rIns="91425" bIns="45700" anchor="t" anchorCtr="0">
            <a:noAutofit/>
          </a:bodyPr>
          <a:lstStyle/>
          <a:p>
            <a:pPr>
              <a:buSzPct val="25000"/>
            </a:pPr>
            <a:r>
              <a:rPr lang="en-US">
                <a:solidFill>
                  <a:schemeClr val="dk1"/>
                </a:solidFill>
                <a:latin typeface="Calibri"/>
                <a:ea typeface="Calibri"/>
                <a:cs typeface="Calibri"/>
                <a:sym typeface="Calibri"/>
              </a:rPr>
              <a:t>Use computers</a:t>
            </a:r>
          </a:p>
        </p:txBody>
      </p:sp>
      <p:sp>
        <p:nvSpPr>
          <p:cNvPr id="120" name="Shape 120"/>
          <p:cNvSpPr/>
          <p:nvPr/>
        </p:nvSpPr>
        <p:spPr>
          <a:xfrm>
            <a:off x="8641241" y="4343400"/>
            <a:ext cx="2026759" cy="1204912"/>
          </a:xfrm>
          <a:prstGeom prst="rect">
            <a:avLst/>
          </a:prstGeom>
          <a:blipFill>
            <a:blip r:embed="rId6"/>
            <a:stretch>
              <a:fillRect/>
            </a:stretch>
          </a:blipFill>
        </p:spPr>
      </p:sp>
      <p:sp>
        <p:nvSpPr>
          <p:cNvPr id="121" name="Shape 121"/>
          <p:cNvSpPr/>
          <p:nvPr/>
        </p:nvSpPr>
        <p:spPr>
          <a:xfrm>
            <a:off x="7467600" y="2819400"/>
            <a:ext cx="2419350" cy="1885950"/>
          </a:xfrm>
          <a:prstGeom prst="rect">
            <a:avLst/>
          </a:prstGeom>
          <a:blipFill>
            <a:blip r:embed="rId7"/>
            <a:stretch>
              <a:fillRect/>
            </a:stretch>
          </a:blipFill>
        </p:spPr>
      </p:sp>
      <p:sp>
        <p:nvSpPr>
          <p:cNvPr id="3" name="AutoShape 4" descr="data:image/jpeg;base64,/9j/4AAQSkZJRgABAQAAAQABAAD/2wCEAAkGBxASDxAPDxAPEBAPDw8PDg4QDQ8PDw8QFREWFhURFRUYHSggGBolGxUVIjEhJSkrLi4uFx8zODMsOCgtLisBCgoKDg0OGhAQGi0lHyUtLS0tLS0tLS0uLS0tLS0rLS0tLi0tLS0tLS0tLS0tLS0tLS0tLS0tLS0tLS0tLS0tLf/AABEIAOEA4QMBEQACEQEDEQH/xAAcAAACAgMBAQAAAAAAAAAAAAAAAQUGAgMEBwj/xABGEAABAwICBgcEBwUFCQAAAAABAAIDBBEFIQYSMUFRYQcTIjJxgZFCUqHBFCMzYnKx0YKSsuHwCEOi4vEVFiQ0U3OTwtL/xAAbAQEAAgMBAQAAAAAAAAAAAAAAAQIDBAUGB//EADQRAAICAQIEBAQGAgEFAAAAAAABAhEDBDEFEiFBEzJRYSJxkaEUgbHB0fAGQjMjUmLh8f/aAAwDAQACEQMRAD8A9wQAgBACAEAIAQAgBACA0y1bG7XBAcM2OQt3380ByP0mZuF/UqjywjvJfUsot9jSdJvuH9wqn4nD/wB6+qJ8OXoA0n4tP7pRajE9pL6jkl6GxmlEe+w+CyKSezK0zshx6F2+3mrEHdFWRu2OCA3goAQAgBACAEAIAQAgBACAEAIAQAgBACAEBi94AuTYICKrcdYzJvaPqqznGCuTolRbdIh6jFJn7OyPj6Lk5+M4YdIdTYhppPfochjJ7znHzsPguTm41ml5ehnWCEd+o2044D0XPya3LPzSZlSitkbBGsHiNk8xmKd3uu9ClTfZ/QjxF6iMB90+hU/Guz+g5/cwdEN49UWaUe9E2maH0TD7IHh2fyW3i4lnhtJlHjg90YfR3tzZI4cnZhdPDxyS6ZFf2MUtLF+VnRBjM8XfBI95vaH6hdfBxHBm6J0/RmvPBOJOYfpFG+1yPFb5hJmKVrhdpBQGaAEAIAQAgBACAEAIAQAgBACAEBHYhirIxtu7golJRVtkpX0RXaqtllOZLRw3rh6vjMY/Dh6+5tY9N3kamQgLzmfV5Mrubs2klHY6qekc/utJ57B6qmLDlzP4EUlkS3JGHB/fd5N/Uro4+E98kvoYXn9DsjoYxsYDzOf5rehocENo/UxOcn3N4aBsAHgAFsKCWyKjSgIhRTJNb2A7QD4gFYpQT3RKZzyUcZ9kDwyWrk0mKX+pdTkjjlwz3XeTv1WnPQ15GZFmfc4ZqZze8Lc93qtOUcmN/EjNGaZH1FA0m4u13vNyPnxW/peKZcPe16MrPFCYqfE56c9u7me+NnmNy9NpeIYs/TZ+hp5MEoFswzGmSgXIBW+YSVCAEAIAQAgBACAEAIAQAgE4gZlAQOK4ztZHt3la2p1WPBDmn9C8McpukQwYSbuNyd68lreI5M769F6HQhjjj23OiCAuNmi54LnwjPLLlgrYlOurJmlwtozf2jw9kfqu1puFxh8WTq/Tsa0szexIAAZDIcBkF1EklSMIXSyREqLArqtgRKrZIiVWwY3UWBEqrZJiVR0wYOb5hY5RvoWRw1FCDm3I8N38lz8ukT6w6GSORrcjZoSMiPJaalKEqe5njKyKmo3xnXgy3mO+R/Dw8F6HQcX2hl29TBl06fWJO4BpEHdh+7Ig5EFejTTVo0qrctLHgi4NwVIMkAIAQAgBACAEAIBE2zKArmMYqXHq49m8rT1mshpoW9+yMuLE8jIyONeM1Oqnmm5SZ0ElFUjvoqIvPBo2u+Q5qul0k9RL0XqYsmRRJyCFrBZotxO88yvR4cMMMeWCNWUm3bNl1lsgV1WwIlVsCJUWSK6iwY3VWyRXVbAiVWwIlVbJFdRYFdVsGJUMk0zRBwsfXeFrZccZrqXjKiLqKct5jcVzpxljfsZ4ysiMQoCT1kfZkHo/kefNdfh3EnhfLPrH9CuXEpq1uSejeP8AsPuCDZzTtBXrISUlzRfQ57TTplxY8EAjMFWIMkAIAQAgBACAEBA47iVvq2HM7StfU6iOCDnIvjg5ukQ0Uf8ANeI1Wqlmm5yfU6SioKkSFBRl5zyaNp48go0mkeolb8qMWTJyk6xoAAAsBsC9JBRguWOxqBdGxQrqtkiJUWBEqtgxJUWSK6rYFdVsCuoskV1WwIlRZIrqrYFdVsGJKiyaFdVslGuRoIttCxTimiUyNnhseW4rnSi4MzxlZCYrROv10X2jdoH940bvHgu5wviHhy8Ob+F/Ypmxc6tbk9orjge0Ncdq9Wc8tgKAEAIAQAgBAcGL1ojYeJ2KG0lbBVWAklztp2/ovGcS1rz5Omy2/k6WKHJH3O2kpy9waPEngFzsGGWfJyr8yJzpWT8bQ0BrRYBelhGOOKjHZGo3btjJUtgV1WwK6iyRXVXICuq8xJjdRYFdVsCuosCuq2SK6hyAiVWwK6rZNCuosmhEqtgV1FkmN1Fg1ytBFv6Cw5IqSJi6ZHSstktNPldMzxZXq1hp5hMzKOR3bA2Ned/gfz8V63hGt8SPhSfVbGrqMVfEi+4BiIljAvmAu2apLIAQAgBAJ7gASdgQFPxOpMsp91p+K4vGNX4cPCju9/kbWmx2+ZmLGrx85Ns2myeoYNRn3jm75Bd/R4PBx13f9o1Jy5mbyVs2VFdQ2BEqtkiuq2BXUWDElVsAVFkmJKrYESosmhXVbFCuobJEqWBEqLAiVFkiuq2BEqLJMSVWwF1Fg56hm9a2WPdF4sjayna9jmOFw4WP6+Kvps0sc1KPYy0pKmRujNc6GUwvPaY63iNx8wve4Myy41NdzmTjyyaZ6TDIHNDhvCylTNACAEBF4/V6kZA2lRKSim2SlfQrcDMue/xXg9bqHmyyn/aOnGPLGiSw6G77nY3Pz3f1yWPQ4vEy29kYskqRLEruuRriuqWSIlRYFdRYFdVskxuqtgpvSrpU/D6AuhNqiof1MDrA9Xld8ljwGQ5uC3NFgWafxbIrN0jwfR7TOupKltS2eaTtXmjlme9k7b5tfcnM8doXbyaeGSPK0YU2j6fw6uZPDFURG8c0bJYzsOq5oIvzzXlskXjk4PsbC6m+6x2WFdRYFdRZJ4L0u6bTS1clFTyvjp6Z3VydW8tM0w7+sRtDT2QOIJ8PRcO0kYY1OS6v7GvOVslehbTKZ8pw6pkdIHMc+lfI4ue1zRd0VzmRq3I4ap4rBxXSx5fFitty2KXWmexXXn7M4rqtgV1FgV1WyRXUWDFyq+pJxytWuujMkWVzSCIsfHUN3ERyeB7p9bjzC9RwPU74n80YdTG0pF40XrteMC+7JeiNInEAIAQFTx2fXmDdzc/0XM4tm8PTtLd9DY00LnfoaIwvETZusmMPZZl/eN/LYF1tDDlxX6mrN9ToutuygrqtgV1FkiJVbArqrZNGN1FijxL+0LMTPQx7mwzPHi57Qf4Au5wnySfuYcu55GuqYz6R6HaovwanBJJjfPFc8BK4geQcB5LzPE0o6h17Gxj8pdCVzrMgrqLBhJJqgu3NBd6C6R6tA+Q6qd0j3yPN3SPc9x4ucbk+pXt0kkkjTJ3o9qCzFqBw31UTPJ51D8HFa+sV4Jr2ZaHmR9PXXirNwV1FgV1VsCuq2SK6iwK6iwaZQsU9y0SPxKmEkb4z7TSByO4+tluaPM8WSMl2Ltc0Wjk0HryCGuyINiOBG0L3qaatHLfQ9IBUgEBrqH2Y48AUBSg7Wke7i63ovL8dy3kUPRG9po1Bs6GheakZWTUYs0DgAPgu9j+GCRrPcd1NkCuosmhXUWBXVbJFdVbArqGyTxz+0HRu/wCBqAOyOuhceDuy5o8+36Lt8Hn0lH8zDlWzPG12jCfSHRBSmPBqbWFjK6aW3J0hDT5gA+a8txSd6h+1GzjXwlyuubZkFdVsGMjbgtOxwIPmLIpU7FHyNV07o5HxPFnxvdG8cHNJB+IXvE7SaNIsnRhRGXF6MAEiOQzOPARtL7nzAHmtTiGRQ002/SvqXxq5I+k7rxNm4K6rYC6iwK6iwK6iyRXUWDB6pIlGiQK2NmSJWKY9VXSN2BzhIP2sz8br3fDcviaaL/I5+eNZGepUEmtG08lvGI6EBw41Jqwu5oCpUg7IPHP1zXh+J5OfPN+508aqCO2IZgcwuXFXNIiRLErt2a9CJUWTQrqLAiVFkiuq2BXUWDG6rYIXTDR9lfRyUrzql1nxSWv1cre663DaDyJWfS6l4Mqn9fkRKPMqPFMM6KMSfUiKeNsMId9ZU9bG5pZfMsANySNlwOdl6DJxXTxhzRdv0MCxSuj32kp2RRxwxt1Y4mNjjaNzGgAD0C8tkyOcnKW7NlKjZdY2yREqLAXVWweO9JfRzUS1TqygYJROdaaEOYxzJLZvGsQC12077k7tnpOHcUxrGseV01s/VGDJid2iw9FuhD6Bj6ipDfpUzQzUBDhBFe5brDIuJAvbLsjmtHivEY56hj8q+7L4sfL1Zfrri2ZRXUWSIlRYFdRYFdRYFdRZIiVVsGp6tBl0VfSAatTBJ7zXMP7Lr/8AsvXcDneOUfRmtql1TPRNG5daEcrLumoSyAhtKZLQ+qAgaduQHIL57qXc5P3Or2R10/eb4rXxf8iKS2JG66zZgESq2SIlRYFdVsCuoskV1WwK6iyREqtgV1FgV1FgV1VskV1FgV1FgV1WwK6iyRXUWBXUWAuoskV1FihXUWKFdVJBLBg5WiSitaWjKB3CW3q3+S9PwGXxyXsYtUvhTLnodJePyXpjRLGgIDS4/VeSrLyslbkRCvnmfzM6rOmI9oeIWCDqaZjlsd911LMJx4rikFNEZqmVkMbci95sL7gBtJ5DNWx4p5ZcsFbDaW5D4Bpvh9bMYKWYvkDS/VdDLHdoIuQXADeMlmz6HNhhzzXT5lYzTdIsN1pWXFdVskV1FgRKiwK6rYESoskV1FgV1FkgSq2DG6iwF1FgV1FgV1FkiUWAuosmhKAQWlGldLh4jNSZLza/Vtjj1ydW2sdoA7w3re0XD82rvw66evuUnkUdw0d0voq4ltNLeQDWML2mOS3EA94eF01fDdRplc109VsRHJGWxOrQLmLleJZFb0w+xj/7zP4XL0fAv+Z/Ix6nyItOhB7HkvVGgWtAQGlw+q8ioexK3IiA5BfPM6qTR1Xsb2rU2ZjZ3XXSUrRiPHulrB8TrcQjhp6eaWnigaYyAGw9Y4nXcXmzdbICxOxo4r0PDM2DDg5pSSbfX1MGRNy6GXRDh7KOvq6SsYYsQ6tnVBxaWug7zxG4ZEnsnbsbyKrxbI8uCM8buHcnEqlT3PXLrzjZnFdRZIrqLAXVbArqLAiVFkiuq2BXUWBEqLArqLJFdRYoV1FkgosAoAIAQHnvTT1BoYmPN6kzNNIxub3HISZbdWxHnqr0H+PeJ40mvLXX9jBnqvcodJoDjUEsc0MBEjC2RkjKiAFruBu4eBByXblxTQ5IuE5qtmqf8GDw5rrR71TlxYwyANeWtL2tN2h9u0Ad4vdeHycqm+Xbsbyuupk5IkorWmJ+riHGZvwa79V6XgS/6sn7GLU+RFr0Jb2P2V6g0S1ICH0njvCfNAVyiddjT90fkvBa6HLmkvc6kXcEzsC5rIZ0ROy8FtYpXExtGZKvYKT0k6NSVEbK2juyvou3C5nfkYDcx8yMyB4jeupw3WRxyeLJ5JfYxZIX1W5v6P8ATWPEYbO1WVcbR18INg4bOtj4tPDcTbgTj4joJaaVrrF7P9mTjmpfMtl1zLMgrqtkiuosCuosCuosCuq2SK6iwF1FgSgkEAKACAEIBCSN0hxyCip3VFQ6zRkxgtryv3RsG8n4Zk5LZ0mkyarIscF832S9ykpqKtlD0Iw2bEqw41XNAjYbUMBzaNUmzhf2Wm9jvdc7l3eI54aLB+Ew7vzP++v6GHGnN8zPTl5k2egIDB6yQLIqulrrvp2fee4/AD5r1fAYdJy+SNfVPZF50PjtHfkF6E0yxIDixiPWhcgKZh5yLfdc4fP5ryHGcXLnb9ep0cErxkg1cGRZm2M5+KnHKmUZsus9kCuosk8i6S9FZqWf/bGHa0Za7rKgR5OifvmA3sdc6w58Cbel4XroZ4fhs3X0vuvT5+hrZIOL5kWPQTpEhrg2CfVhrLW1Nkc54xk7D9058L7tDiHCp4Lnj6x+6MmPKpdHuXclcWzKK6iyQuobAlWyaC6iwJACggEAIAQAgGgIPSrSimoIusndd7geqgaQZZTyG4cXHL8lvaLQZdXKoLp3fYpOajueY4Lh9Vj1b9Kq7sooXWDGkhgG3qY+LjlrO2/AL0mfNh4Xg8PF53/bf7IwJPI7Z7NBC1jGxxtaxjGhjGNADWtAsGgbgAvHznKcnKTtvc2Uq2NiqSIqUSanlZYLqXRT8Wd1lcG/9NrW+Z7R/iC9twjHyae/VmlqZXOj0/R2LVhHOy6hrkogMJmXaRxBQFDe3UqHt94XHiP5H4Lh8bw82OM126G3pZdXE7WFeQmjZZsWIqbA5ZlKyoXSwYvAIIIBBBBBFwQdoIRSadoHiPSR0fupXOrKJpNNfWkjbcupj7w+5z3L1/C+Kxzrwsvm/X/2auTFXVbD0P6VJoA2GuDqiIWAmBvUMHO/2g8bHmVGu4Ljy3PF8Mvs/wCBDM10Z65g2N01XH1lLMyVu8NPbZyc05tPiF5XUaXNp5VkjX6fU2oyUtjvWsWBQAQAgBACAEAIDXUTsjY6SR7Y2NF3Pe4NY0cSTkFeGOU5csFbIbSPNdLeliKMOiw4CaTYah7SIW/gac3nmbDxXotDwGTqWo6L0X7mvPP2iVTRLROrxac1dXJJ1Bd9ZUPN3ykH7OK/pfYPguprtfh0GPw8a+LsvT5mOEHN2z3Ggoo4ImQwsEccbdVjG7APmea8VmzTzTc5u2zcSpUdCxkggEVKBoneACTkACSeAC2sMHKSSMkfUqOjzDNUvlPtvJ8r5BfQMGNY8cYeiOXOXNJs9doo9WNo5LKVN6AEBTdLKYseJWjunW8RvHpdYdRiWXFKD7ovCXLJM1wvBAIzBAI8F4DNjcZNM6b69TeFqsoMInRDHdWsgLqLJoR4EXByI3EIm07Qo8o076L761ThrQDm6Sj2DmYeH4PTgvUcN44umPUP5S/k1cmHvE8sgqJqeXWjdLBNGSCWudHI0g5g7x4L0kowyRppNP8AMwbF5wTparYrNqWR1TR7R+pm/eaNU+bb81xdRwHT5OsLi/qvoZY5pLcu+GdK2GyfamamdstJEXt8nMvl4gLj5uAamHkqX2/UzLPF7lkpNJqCX7OspXHh17Gu9Cbrn5NBqYebG/oZFki+5JMnYe69h8HtK13imt4v6E2hulaNrmjxcAoWOb2T+gtHFVY7Rxfa1VNH+KoiB9LrNDR6iflg3+RDml3IDEekrC4r2ndM4ezBE59/Bxs34rexcE1eTdcvzKPNFFOxnpikN20dM1nCWd2u79xtgD5ldbB/j2OPXLK/ZdEYpZ32KBiuN1lbI36RLLO4kBkfshxyAZG3IHPcF3MOnw6ePwRSX97mFycn1PQNCOixzi2oxIFrdraMGz3cDK4d0fdGfG2xcPiHHYxTx6fq/Xt+Rmx4b6s9chiaxrWMa1jGANYxoDWtaNgAGwLyk5ynJyk7ZspGaqSCAEBi4q8USiA0qrNSAsHelOoPD2j6Zea73B9Nz5lJ7LqUzy5YV6nVoLh3dJHMr15zz0UIAQAgI3HaTrIjxAQFMw5+qXRO2sPZ5tJ+X6LyvGdLyZPEWz/U6GnnzR5X2JRpXnZKi7MwsZDBCAsgGgEgK7pVoXR14vKzUmtZtTHYSDgHbnjkfIhdLRcUz6XpF3H0f96FJ44yPIdI+jWvpbujZ9KiH95ACXgfei7w8rjmvVaXjGmz9L5X6P8Ak1ZYpIprmkEgggg2IORB4FdRGMxQAgBANAbKankkcGRsfI87GMaXuPgBmolJRVydIF50e6K66ch1Takj+/Z8xHKMHL9ojwXH1XHNPh6Q+J+231MscMnuer6M6HUVCLwR60trOqJLPmPGx2NHIWXmNZxPPquknS9FsbMccYk+ueXGgBAJAIlSixqkcs+ONlkil1kpqauzc2RnUbwNjmfM/kF7jhum8DCr3fVmhnyc0vZHp+jVF1cYNsyLLoGEmUAIAQCcL5cUBRtJaF0UglYO6b295u8LBqcEc+Nwf9ZfHPklZlTThzQ5puCLheE1GCWObjLsdK01aOgFabRUyVSKBACCgQUCCgQEbi2AUdV/zNNDKbW13MAkA5PFnDyK2sGt1GD/AI5tfoVcIvdFUruibDXm7DUwcmTB7f8AGCfiunj/AMg1Mekkn/fYxPBEjX9DVP7NZOPGKM/MLYX+Rz7419Sv4f3NkPQ5SDv1VS78LYmfmCqy/wAjy9sa+pP4depM0HRjhUViYXzEb5pnm/i1uqD6LUycd1c9ml8l/JdYIItNBh8EDdSCGKFvuxRtjB8bDNc3LqMuV3kk382ZFFLZHSsJIIKBBQIAQgChJg4rJGJZIr+k+JdXH1bD9ZLkLbWt3u+Q/ku/wnReLPnlsv1MefJyRpbmzQvB7kEjbmvWnPPS42AAAbkBkgBACAEBx4pRiWMjfbJAUA3ppSx2Ubzt3Mdx8CuPxTQ+NHxI+Zfc2dPl5XyvYl2OXjpxo3GjaFhaKjUEAgBACAEAIAQAgBACEAhIIAQAgBACEmLirpWDgxKuZFG6R5yGwb3Hc0c1v6TSyzTUI/8AwmUlBWyrYXTSVM5lfnrHIbgNwHJe4wYY4YKETmzm5O2erYJQCKMZZkLMVJJACAEAIAQAgILSPCBKwuA8UBT6OpdE/qZdl7RvPwYfkV57inDbvLjXzX7m7gzX8MiaY9eXnE2GjYCsLRUaggEIBCQQAgQIQCAEJBCAQAhIIBoBEoEYkq6RJy1lW2Nhe82a3afkOJW5p9PLLJRiizairZTZZJKyYGxEbT2GcBxPNe00WjjpoUt+7Oflyub9j0bRjBBG0OI8FumIsyAEAIAQAgBACACgK1pHgLZGlzR4hAVOnrXwO6ue5ZsbIcy3k7lzXB4hwpTvJiXXujbw5/8AWRORyAgEG4OYPELy2TG4umjaaNoKwuJVmV1QigQUCEUCE0CCgQUCCgQigQmgQigQmhEqUiTEuV4xCRwYjiMcLdeQ24AZuceAC39Jo8maVQRMpRgrZU5HzVkgJBbGD2WDYOfM817HR6LHpo1HfuzQy5XNl+0Z0eDAHOFgFuGItrWgCw2BANACAEAIAQAgBACACEBA43gLZAS0Z8EBSZIJ6Vx1Rrx3zjO78J3fkufrOHY9Qr2fr/Jmx5pQ6diToMTjl7ps4bWOyePL5heW1WgyYH8S6epuwnGa6Hc165zgS0Zhyx8pFDuooDUEAgBACAEAroAJU0DEuV1EmjB8iyxxtlkiv4ppGxl2Q2lfsuO40+O/y9V3NHwec6lk6L7mHJnjHpHqyMosLmqZOslJcTx2AcANwXpsWGGKPLBUjSlJyds9DwHR5sYBcPJZSpY2gDIbEA0AIAQAgBACAEAIAQAgBAcddhzJQbgX4oClY1ooQdZgIIzDm5EHkQocVJU9gm11RENrqmA2kb1rRv7sg89h/rNcjU8HxZOsOj+xsw1Ml5upI0eOQPy19R3uSdg/HI+S4Wo4XnxdrXsbMcsJdySbIudLE10L0Zh6xvGxyj1lXkZFBrJysUGsnKKFrqeQUIvVljJ5TTPVNYLvc1o4uIA+Kz49NObqKbDpbkJW6URNyiDpXcuyz1PyC6+n4Lkl1m6RhlqIrbqRUjqqqNnEtYfYaLN8+Pmu9ptBhweVW/U1Z5pz3LBgeiWwkeZW6Yi84fhTIgMgSgJBACAEAIAQAgBACAEAIAQAgBACATgDkc0BHVuDRSbrFAVjFNDgb2aCgK/JgFRF9k+Rg4Bx1fTYsOTT4snnimXjklHZmv6XXR7dST8TLH/DZaOTg+mlsmvzMq1M0ZDSCcd6nB/C8j8wVqy4FDtL7F1qn3Q/95nb6Z//AJB/8rG+A/8An9i34pegnaTv3UzvOT/Ki4Cu8/sR+KXoa34/Uu7kLG/i1nfos8OB4V5pNlXqn2RqdNXye2WA7mNDfjt+K3MfDNND/W/mY5Z8j7mdPozLIbyF7jxJJPxW7GEYqoqjE23uWTDNDrWJb6qxBaKHA4o7ZXKAlGtAFgLBANACAEAIAQAgBACAEAIAQAgBACAEAIAQAgMHwtO0A+SA5JcKid7KA5JNHYj/AKIDQ7ReLl6IAGi0XL0QG6PRyIf6IDriwiFvs3QHXHAwbGgeSA2IAQAgBACAEAIAQAgBACAEAIAQAgBACAEAIAQAgBACAEAIAQAgBACAEAIAQAgBACAEAIAQAgBAf//Z"/>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7"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54619" y="5734051"/>
            <a:ext cx="716152" cy="716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descr="Image result for time">
            <a:extLst>
              <a:ext uri="{FF2B5EF4-FFF2-40B4-BE49-F238E27FC236}">
                <a16:creationId xmlns:a16="http://schemas.microsoft.com/office/drawing/2014/main" id="{D56D11DA-AF72-44EC-8D12-1D21F76FE5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001" y="3213483"/>
            <a:ext cx="1146184"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3359652"/>
      </p:ext>
    </p:extLst>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65833-2F97-4EE6-9886-6895D9D2A103}"/>
              </a:ext>
            </a:extLst>
          </p:cNvPr>
          <p:cNvSpPr>
            <a:spLocks noGrp="1"/>
          </p:cNvSpPr>
          <p:nvPr>
            <p:ph type="title"/>
          </p:nvPr>
        </p:nvSpPr>
        <p:spPr/>
        <p:txBody>
          <a:bodyPr/>
          <a:lstStyle/>
          <a:p>
            <a:r>
              <a:rPr lang="en-US" dirty="0"/>
              <a:t>Typical IR tasks, example</a:t>
            </a:r>
            <a:endParaRPr lang="en-IL" dirty="0"/>
          </a:p>
        </p:txBody>
      </p:sp>
      <p:sp>
        <p:nvSpPr>
          <p:cNvPr id="3" name="Content Placeholder 2">
            <a:extLst>
              <a:ext uri="{FF2B5EF4-FFF2-40B4-BE49-F238E27FC236}">
                <a16:creationId xmlns:a16="http://schemas.microsoft.com/office/drawing/2014/main" id="{161DF0C3-D212-46C4-A779-AC2B5EB1DC10}"/>
              </a:ext>
            </a:extLst>
          </p:cNvPr>
          <p:cNvSpPr>
            <a:spLocks noGrp="1"/>
          </p:cNvSpPr>
          <p:nvPr>
            <p:ph idx="1"/>
          </p:nvPr>
        </p:nvSpPr>
        <p:spPr/>
        <p:txBody>
          <a:bodyPr>
            <a:normAutofit/>
          </a:bodyPr>
          <a:lstStyle/>
          <a:p>
            <a:r>
              <a:rPr lang="en-US" dirty="0"/>
              <a:t>Search (documents retrieval),</a:t>
            </a:r>
          </a:p>
          <a:p>
            <a:r>
              <a:rPr lang="en-US" dirty="0"/>
              <a:t>Summarization,</a:t>
            </a:r>
          </a:p>
          <a:p>
            <a:r>
              <a:rPr lang="en-US" dirty="0"/>
              <a:t>Question answering,</a:t>
            </a:r>
          </a:p>
          <a:p>
            <a:r>
              <a:rPr lang="en-US" dirty="0"/>
              <a:t>Text categorization, </a:t>
            </a:r>
          </a:p>
          <a:p>
            <a:r>
              <a:rPr lang="en-US" dirty="0"/>
              <a:t>Text clustering, </a:t>
            </a:r>
          </a:p>
          <a:p>
            <a:r>
              <a:rPr lang="en-US" dirty="0"/>
              <a:t>Sentiment analysis, </a:t>
            </a:r>
          </a:p>
          <a:p>
            <a:r>
              <a:rPr lang="en-US" dirty="0"/>
              <a:t>Multilingual TA!</a:t>
            </a:r>
          </a:p>
          <a:p>
            <a:endParaRPr lang="en-US" dirty="0"/>
          </a:p>
          <a:p>
            <a:pPr marL="0" indent="0">
              <a:buNone/>
            </a:pPr>
            <a:endParaRPr lang="en-IL" dirty="0"/>
          </a:p>
        </p:txBody>
      </p:sp>
      <p:pic>
        <p:nvPicPr>
          <p:cNvPr id="10242" name="Picture 2" descr="Image result for tasks">
            <a:extLst>
              <a:ext uri="{FF2B5EF4-FFF2-40B4-BE49-F238E27FC236}">
                <a16:creationId xmlns:a16="http://schemas.microsoft.com/office/drawing/2014/main" id="{824C16CB-B115-4207-9C2D-95DD353F35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1555" y="24474"/>
            <a:ext cx="5592726" cy="320569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55F314F5-797C-4520-AB14-C770861D5059}"/>
              </a:ext>
            </a:extLst>
          </p:cNvPr>
          <p:cNvSpPr>
            <a:spLocks noGrp="1"/>
          </p:cNvSpPr>
          <p:nvPr>
            <p:ph type="sldNum" sz="quarter" idx="12"/>
          </p:nvPr>
        </p:nvSpPr>
        <p:spPr/>
        <p:txBody>
          <a:bodyPr/>
          <a:lstStyle/>
          <a:p>
            <a:fld id="{9083F240-2B89-434C-B7CF-9EF477DB1205}" type="slidenum">
              <a:rPr lang="en-IL" smtClean="0"/>
              <a:t>8</a:t>
            </a:fld>
            <a:endParaRPr lang="en-IL"/>
          </a:p>
        </p:txBody>
      </p:sp>
    </p:spTree>
    <p:extLst>
      <p:ext uri="{BB962C8B-B14F-4D97-AF65-F5344CB8AC3E}">
        <p14:creationId xmlns:p14="http://schemas.microsoft.com/office/powerpoint/2010/main" val="1782018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BF8A-FBB9-4B9C-B2AE-3EE0E6F51DBB}"/>
              </a:ext>
            </a:extLst>
          </p:cNvPr>
          <p:cNvSpPr>
            <a:spLocks noGrp="1"/>
          </p:cNvSpPr>
          <p:nvPr>
            <p:ph type="title"/>
          </p:nvPr>
        </p:nvSpPr>
        <p:spPr/>
        <p:txBody>
          <a:bodyPr/>
          <a:lstStyle/>
          <a:p>
            <a:r>
              <a:rPr lang="en-US" dirty="0"/>
              <a:t>Search (information retrieval)</a:t>
            </a:r>
            <a:endParaRPr lang="en-IL" dirty="0"/>
          </a:p>
        </p:txBody>
      </p:sp>
      <p:sp>
        <p:nvSpPr>
          <p:cNvPr id="3" name="Content Placeholder 2">
            <a:extLst>
              <a:ext uri="{FF2B5EF4-FFF2-40B4-BE49-F238E27FC236}">
                <a16:creationId xmlns:a16="http://schemas.microsoft.com/office/drawing/2014/main" id="{FFDAA5DB-4920-4DC0-8A7D-221FA43207A5}"/>
              </a:ext>
            </a:extLst>
          </p:cNvPr>
          <p:cNvSpPr>
            <a:spLocks noGrp="1"/>
          </p:cNvSpPr>
          <p:nvPr>
            <p:ph idx="1"/>
          </p:nvPr>
        </p:nvSpPr>
        <p:spPr>
          <a:xfrm>
            <a:off x="838200" y="2338251"/>
            <a:ext cx="10515600" cy="3838712"/>
          </a:xfrm>
        </p:spPr>
        <p:txBody>
          <a:bodyPr>
            <a:normAutofit/>
          </a:bodyPr>
          <a:lstStyle/>
          <a:p>
            <a:pPr marL="0" indent="0">
              <a:buNone/>
            </a:pPr>
            <a:r>
              <a:rPr lang="en-US" dirty="0"/>
              <a:t>Automatic retrieval of electronic documents in a given corpus (WWW) that are </a:t>
            </a:r>
            <a:r>
              <a:rPr lang="en-US" i="1" dirty="0"/>
              <a:t>relevant to a query </a:t>
            </a:r>
          </a:p>
        </p:txBody>
      </p:sp>
      <p:pic>
        <p:nvPicPr>
          <p:cNvPr id="6" name="Picture 2" descr="Related image">
            <a:extLst>
              <a:ext uri="{FF2B5EF4-FFF2-40B4-BE49-F238E27FC236}">
                <a16:creationId xmlns:a16="http://schemas.microsoft.com/office/drawing/2014/main" id="{C781B091-A2F9-49B3-B0D7-70B7AD7479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7460" y="1"/>
            <a:ext cx="4334540" cy="18393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B246F517-CA0A-40AD-9D09-54725ED66E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1320" y="3181093"/>
            <a:ext cx="6309360" cy="3643433"/>
          </a:xfrm>
          <a:prstGeom prst="rect">
            <a:avLst/>
          </a:prstGeom>
        </p:spPr>
      </p:pic>
      <p:sp>
        <p:nvSpPr>
          <p:cNvPr id="4" name="Slide Number Placeholder 3">
            <a:extLst>
              <a:ext uri="{FF2B5EF4-FFF2-40B4-BE49-F238E27FC236}">
                <a16:creationId xmlns:a16="http://schemas.microsoft.com/office/drawing/2014/main" id="{ABBC44EA-0905-4622-83DE-7D78936B41C6}"/>
              </a:ext>
            </a:extLst>
          </p:cNvPr>
          <p:cNvSpPr>
            <a:spLocks noGrp="1"/>
          </p:cNvSpPr>
          <p:nvPr>
            <p:ph type="sldNum" sz="quarter" idx="12"/>
          </p:nvPr>
        </p:nvSpPr>
        <p:spPr/>
        <p:txBody>
          <a:bodyPr/>
          <a:lstStyle/>
          <a:p>
            <a:fld id="{9083F240-2B89-434C-B7CF-9EF477DB1205}" type="slidenum">
              <a:rPr lang="en-IL" smtClean="0"/>
              <a:t>9</a:t>
            </a:fld>
            <a:endParaRPr lang="en-IL"/>
          </a:p>
        </p:txBody>
      </p:sp>
    </p:spTree>
    <p:extLst>
      <p:ext uri="{BB962C8B-B14F-4D97-AF65-F5344CB8AC3E}">
        <p14:creationId xmlns:p14="http://schemas.microsoft.com/office/powerpoint/2010/main" val="38868786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17900</TotalTime>
  <Words>5526</Words>
  <Application>Microsoft Office PowerPoint</Application>
  <PresentationFormat>Widescreen</PresentationFormat>
  <Paragraphs>580</Paragraphs>
  <Slides>63</Slides>
  <Notes>21</Notes>
  <HiddenSlides>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63</vt:i4>
      </vt:variant>
    </vt:vector>
  </HeadingPairs>
  <TitlesOfParts>
    <vt:vector size="71" baseType="lpstr">
      <vt:lpstr>Aharoni</vt:lpstr>
      <vt:lpstr>Arial</vt:lpstr>
      <vt:lpstr>Calibri</vt:lpstr>
      <vt:lpstr>Calibri Light</vt:lpstr>
      <vt:lpstr>Monotype Sorts</vt:lpstr>
      <vt:lpstr>Times New Roman</vt:lpstr>
      <vt:lpstr>Wingdings</vt:lpstr>
      <vt:lpstr>Office Theme</vt:lpstr>
      <vt:lpstr>Information Retrieval: History, Tasks and Challenges</vt:lpstr>
      <vt:lpstr>Agenda</vt:lpstr>
      <vt:lpstr>Too much to read…</vt:lpstr>
      <vt:lpstr>PowerPoint Presentation</vt:lpstr>
      <vt:lpstr>Introduction into IR</vt:lpstr>
      <vt:lpstr>Introduction into IR, example</vt:lpstr>
      <vt:lpstr>Information Retrieval</vt:lpstr>
      <vt:lpstr>Typical IR tasks, example</vt:lpstr>
      <vt:lpstr>Search (information retrieval)</vt:lpstr>
      <vt:lpstr>Search (information retrieval)</vt:lpstr>
      <vt:lpstr>Summarization</vt:lpstr>
      <vt:lpstr>Summarization</vt:lpstr>
      <vt:lpstr>Question Answering</vt:lpstr>
      <vt:lpstr>Question answering</vt:lpstr>
      <vt:lpstr>Question answering</vt:lpstr>
      <vt:lpstr>Text categorization/classification</vt:lpstr>
      <vt:lpstr>Text categorization: supervised learning</vt:lpstr>
      <vt:lpstr>Text categorization</vt:lpstr>
      <vt:lpstr>Text clustering</vt:lpstr>
      <vt:lpstr>Text clustering</vt:lpstr>
      <vt:lpstr>Sentiment analysis</vt:lpstr>
      <vt:lpstr>Sentiment analysis</vt:lpstr>
      <vt:lpstr>Background</vt:lpstr>
      <vt:lpstr>Text preprocessing</vt:lpstr>
      <vt:lpstr>Text preprocessing methods: Sentence boundaries detection (SBD)</vt:lpstr>
      <vt:lpstr>Text preprocessing methods: Sentence boundaries detection (SBD), an example</vt:lpstr>
      <vt:lpstr>Text preprocessing methods: Sentence boundaries detection (SBD), a bad example</vt:lpstr>
      <vt:lpstr>Text preprocessing methods: Word tokenization</vt:lpstr>
      <vt:lpstr>Text preprocessing methods: Word tokenization, example</vt:lpstr>
      <vt:lpstr>Text preprocessing methods: Not as simple in all languages</vt:lpstr>
      <vt:lpstr>Text preprocessing methods: Word tokenization, example in Chinese</vt:lpstr>
      <vt:lpstr>Text preprocessing methods: Stop-word removal</vt:lpstr>
      <vt:lpstr>Text preprocessing methods: Stop-word removal, exercise</vt:lpstr>
      <vt:lpstr>Text preprocessing methods: Stop-word removal, example</vt:lpstr>
      <vt:lpstr>Text preprocessing methods: Stemming and lemmatization</vt:lpstr>
      <vt:lpstr>Text preprocessing methods: Lemmatization</vt:lpstr>
      <vt:lpstr>Text preprocessing methods: Stemming vs. Lemmatization</vt:lpstr>
      <vt:lpstr>Text preprocessing methods: Stemming, example</vt:lpstr>
      <vt:lpstr>Text preprocessing methods: Synonymization</vt:lpstr>
      <vt:lpstr>Text preprocessing methods: Synonymization, example</vt:lpstr>
      <vt:lpstr>Text preprocessing methods: Word-sense disambiguation (WSD)</vt:lpstr>
      <vt:lpstr>Text preprocessing: Word-sense disambiguation,  example</vt:lpstr>
      <vt:lpstr>Text preprocessing methods: Named entity recognition (NER)</vt:lpstr>
      <vt:lpstr>Text preprocessing methods: NER, example</vt:lpstr>
      <vt:lpstr>Text preprocessing methods: POS tagging</vt:lpstr>
      <vt:lpstr>Text preprocessing methods: POS tagging, example</vt:lpstr>
      <vt:lpstr>Evaluation of TA tasks</vt:lpstr>
      <vt:lpstr>Evaluation of TA tasks: Automatic evaluation, metrics</vt:lpstr>
      <vt:lpstr>Evaluation of TA tasks: </vt:lpstr>
      <vt:lpstr>Evaluation metrics, exercise</vt:lpstr>
      <vt:lpstr>Evaluation of TA tasks: Automatic evaluation, challenges</vt:lpstr>
      <vt:lpstr>Evaluation of TA tasks: Human evaluation (HE)</vt:lpstr>
      <vt:lpstr>Evaluation of TA tasks: Extrinsic evaluations</vt:lpstr>
      <vt:lpstr>Multilingual TA: general challenges</vt:lpstr>
      <vt:lpstr>Multilingual TA: general challenges</vt:lpstr>
      <vt:lpstr>TA tasks and multilinguality: Supervised learning</vt:lpstr>
      <vt:lpstr>Evaluation in multilingual domain</vt:lpstr>
      <vt:lpstr>Evaluation in multilingual domain</vt:lpstr>
      <vt:lpstr>Evaluation in multilingual domain: Low resource languages</vt:lpstr>
      <vt:lpstr>Evaluation in multilingual domain: Low resource languages</vt:lpstr>
      <vt:lpstr>Evaluation in multilingual domain: Low resource languages</vt:lpstr>
      <vt:lpstr>Evaluation in multilingual domain: Multilingual approaches, 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MultiLingual Text Analysis: History, Tasks and Challenges</dc:title>
  <dc:creator>Marina Litvak</dc:creator>
  <cp:lastModifiedBy>Marina Litvak</cp:lastModifiedBy>
  <cp:revision>511</cp:revision>
  <cp:lastPrinted>2018-09-12T11:57:39Z</cp:lastPrinted>
  <dcterms:created xsi:type="dcterms:W3CDTF">2018-09-03T21:58:44Z</dcterms:created>
  <dcterms:modified xsi:type="dcterms:W3CDTF">2018-10-11T10:03:54Z</dcterms:modified>
</cp:coreProperties>
</file>